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72" r:id="rId3"/>
    <p:sldId id="273" r:id="rId4"/>
    <p:sldId id="274" r:id="rId5"/>
    <p:sldId id="278" r:id="rId6"/>
    <p:sldId id="275" r:id="rId7"/>
    <p:sldId id="277" r:id="rId8"/>
    <p:sldId id="276" r:id="rId9"/>
    <p:sldId id="279"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DAD"/>
    <a:srgbClr val="0D78D1"/>
    <a:srgbClr val="1377AE"/>
    <a:srgbClr val="13C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65" autoAdjust="0"/>
    <p:restoredTop sz="94660" autoAdjust="0"/>
  </p:normalViewPr>
  <p:slideViewPr>
    <p:cSldViewPr snapToGrid="0">
      <p:cViewPr>
        <p:scale>
          <a:sx n="60" d="100"/>
          <a:sy n="60" d="100"/>
        </p:scale>
        <p:origin x="-180"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2044577671"/>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1254060420"/>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3156154149"/>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2912078137"/>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2926726096"/>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1189793184"/>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782435716"/>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2475850559"/>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958081548"/>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1426531198"/>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9DB10B-9EFA-457E-9D88-236BF6515265}" type="datetimeFigureOut">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5E23A5-1769-4E64-9A1C-1E3C27A28C9C}" type="slidenum">
              <a:rPr lang="en-US" smtClean="0"/>
              <a:t>‹#›</a:t>
            </a:fld>
            <a:endParaRPr lang="en-US" dirty="0"/>
          </a:p>
        </p:txBody>
      </p:sp>
    </p:spTree>
    <p:extLst>
      <p:ext uri="{BB962C8B-B14F-4D97-AF65-F5344CB8AC3E}">
        <p14:creationId xmlns:p14="http://schemas.microsoft.com/office/powerpoint/2010/main" val="1015070640"/>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B10B-9EFA-457E-9D88-236BF6515265}" type="datetimeFigureOut">
              <a:rPr lang="en-US" smtClean="0"/>
              <a:t>3/19/2019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5E23A5-1769-4E64-9A1C-1E3C27A28C9C}" type="slidenum">
              <a:rPr lang="en-US" smtClean="0"/>
              <a:t>‹#›</a:t>
            </a:fld>
            <a:endParaRPr lang="en-US" dirty="0"/>
          </a:p>
        </p:txBody>
      </p:sp>
    </p:spTree>
    <p:extLst>
      <p:ext uri="{BB962C8B-B14F-4D97-AF65-F5344CB8AC3E}">
        <p14:creationId xmlns:p14="http://schemas.microsoft.com/office/powerpoint/2010/main" val="3326433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slideLayout" Target="../slideLayouts/slideLayout2.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audio" Target="../media/media1.mp3"/><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15.png"/><Relationship Id="rId22"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15.png"/><Relationship Id="rId22"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15.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3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37.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41.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43.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40.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39.png"/><Relationship Id="rId9" Type="http://schemas.openxmlformats.org/officeDocument/2006/relationships/image" Target="../media/image28.png"/><Relationship Id="rId14" Type="http://schemas.openxmlformats.org/officeDocument/2006/relationships/image" Target="../media/image15.png"/><Relationship Id="rId22"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5.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8.png"/><Relationship Id="rId25" Type="http://schemas.openxmlformats.org/officeDocument/2006/relationships/image" Target="../media/image45.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1.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44.png"/><Relationship Id="rId23" Type="http://schemas.openxmlformats.org/officeDocument/2006/relationships/image" Target="../media/image25.png"/><Relationship Id="rId10" Type="http://schemas.openxmlformats.org/officeDocument/2006/relationships/image" Target="../media/image30.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image" Target="../media/image16.png"/><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31.png"/><Relationship Id="rId17" Type="http://schemas.openxmlformats.org/officeDocument/2006/relationships/image" Target="../media/image18.png"/><Relationship Id="rId25" Type="http://schemas.openxmlformats.org/officeDocument/2006/relationships/image" Target="../media/image4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0.png"/><Relationship Id="rId24"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5.png"/><Relationship Id="rId10" Type="http://schemas.openxmlformats.org/officeDocument/2006/relationships/image" Target="../media/image29.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15.pn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40" name="Snaptube FREE BACKGROUND MUSIC for Videos - Youtube - No Co(MP3_160K).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12" name="Rectangle 11"/>
          <p:cNvSpPr/>
          <p:nvPr/>
        </p:nvSpPr>
        <p:spPr>
          <a:xfrm>
            <a:off x="-110358" y="-140379"/>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0409" y="6071185"/>
            <a:ext cx="850404" cy="5758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0043" y="6224209"/>
            <a:ext cx="644941" cy="64494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64330" y="325968"/>
            <a:ext cx="487732" cy="487732"/>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82273" y="2083036"/>
            <a:ext cx="435077" cy="260804"/>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4984" y="118199"/>
            <a:ext cx="429300" cy="429300"/>
          </a:xfrm>
          <a:prstGeom prst="rect">
            <a:avLst/>
          </a:prstGeom>
        </p:spPr>
      </p:pic>
      <p:pic>
        <p:nvPicPr>
          <p:cNvPr id="19" name="Picture 18"/>
          <p:cNvPicPr>
            <a:picLocks noChangeAspect="1"/>
          </p:cNvPicPr>
          <p:nvPr/>
        </p:nvPicPr>
        <p:blipFill rotWithShape="1">
          <a:blip r:embed="rId11" cstate="print">
            <a:extLst>
              <a:ext uri="{28A0092B-C50C-407E-A947-70E740481C1C}">
                <a14:useLocalDpi xmlns:a14="http://schemas.microsoft.com/office/drawing/2010/main" val="0"/>
              </a:ext>
            </a:extLst>
          </a:blip>
          <a:srcRect l="46057" t="70172"/>
          <a:stretch/>
        </p:blipFill>
        <p:spPr>
          <a:xfrm>
            <a:off x="7754959" y="4783639"/>
            <a:ext cx="831922" cy="262051"/>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567" y="3389786"/>
            <a:ext cx="686273" cy="464727"/>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59636" y="5172218"/>
            <a:ext cx="1595324" cy="10090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223343">
            <a:off x="2761636" y="5666698"/>
            <a:ext cx="948762" cy="642478"/>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345552">
            <a:off x="1132414" y="5651910"/>
            <a:ext cx="987393" cy="987393"/>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85759" y="5340645"/>
            <a:ext cx="1276068" cy="864122"/>
          </a:xfrm>
          <a:prstGeom prst="rect">
            <a:avLst/>
          </a:prstGeom>
        </p:spPr>
      </p:pic>
      <p:pic>
        <p:nvPicPr>
          <p:cNvPr id="26" name="Picture 2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41390" y="6341393"/>
            <a:ext cx="428625" cy="428625"/>
          </a:xfrm>
          <a:prstGeom prst="rect">
            <a:avLst/>
          </a:prstGeom>
        </p:spPr>
      </p:pic>
      <p:pic>
        <p:nvPicPr>
          <p:cNvPr id="27" name="Picture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58622" y="6183662"/>
            <a:ext cx="816870" cy="553164"/>
          </a:xfrm>
          <a:prstGeom prst="rect">
            <a:avLst/>
          </a:prstGeom>
        </p:spPr>
      </p:pic>
      <p:pic>
        <p:nvPicPr>
          <p:cNvPr id="28" name="Picture 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58621" y="753002"/>
            <a:ext cx="823848" cy="557890"/>
          </a:xfrm>
          <a:prstGeom prst="rect">
            <a:avLst/>
          </a:prstGeom>
        </p:spPr>
      </p:pic>
      <p:pic>
        <p:nvPicPr>
          <p:cNvPr id="30" name="Picture 29"/>
          <p:cNvPicPr>
            <a:picLocks noChangeAspect="1"/>
          </p:cNvPicPr>
          <p:nvPr/>
        </p:nvPicPr>
        <p:blipFill rotWithShape="1">
          <a:blip r:embed="rId20" cstate="print">
            <a:extLst>
              <a:ext uri="{28A0092B-C50C-407E-A947-70E740481C1C}">
                <a14:useLocalDpi xmlns:a14="http://schemas.microsoft.com/office/drawing/2010/main" val="0"/>
              </a:ext>
            </a:extLst>
          </a:blip>
          <a:srcRect l="45952" t="23133" r="-537" b="46965"/>
          <a:stretch/>
        </p:blipFill>
        <p:spPr>
          <a:xfrm flipV="1">
            <a:off x="10746681" y="3172296"/>
            <a:ext cx="750627" cy="305026"/>
          </a:xfrm>
          <a:prstGeom prst="rect">
            <a:avLst/>
          </a:prstGeom>
        </p:spPr>
      </p:pic>
      <p:pic>
        <p:nvPicPr>
          <p:cNvPr id="31" name="Picture 30"/>
          <p:cNvPicPr>
            <a:picLocks noChangeAspect="1"/>
          </p:cNvPicPr>
          <p:nvPr/>
        </p:nvPicPr>
        <p:blipFill rotWithShape="1">
          <a:blip r:embed="rId21" cstate="print">
            <a:extLst>
              <a:ext uri="{28A0092B-C50C-407E-A947-70E740481C1C}">
                <a14:useLocalDpi xmlns:a14="http://schemas.microsoft.com/office/drawing/2010/main" val="0"/>
              </a:ext>
            </a:extLst>
          </a:blip>
          <a:srcRect r="45649" b="69867"/>
          <a:stretch/>
        </p:blipFill>
        <p:spPr>
          <a:xfrm flipH="1">
            <a:off x="1152062" y="4350028"/>
            <a:ext cx="1189328" cy="385285"/>
          </a:xfrm>
          <a:prstGeom prst="rect">
            <a:avLst/>
          </a:prstGeom>
        </p:spPr>
      </p:pic>
      <p:pic>
        <p:nvPicPr>
          <p:cNvPr id="32" name="Pictur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027653" y="4581465"/>
            <a:ext cx="569432" cy="464226"/>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3494504" y="4957346"/>
            <a:ext cx="796289" cy="477331"/>
          </a:xfrm>
          <a:prstGeom prst="rect">
            <a:avLst/>
          </a:prstGeom>
        </p:spPr>
      </p:pic>
      <p:pic>
        <p:nvPicPr>
          <p:cNvPr id="33" name="Picture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778762" y="325968"/>
            <a:ext cx="486055" cy="250220"/>
          </a:xfrm>
          <a:prstGeom prst="rect">
            <a:avLst/>
          </a:prstGeom>
        </p:spPr>
      </p:pic>
      <p:pic>
        <p:nvPicPr>
          <p:cNvPr id="34" name="Picture 33"/>
          <p:cNvPicPr>
            <a:picLocks noChangeAspect="1"/>
          </p:cNvPicPr>
          <p:nvPr/>
        </p:nvPicPr>
        <p:blipFill rotWithShape="1">
          <a:blip r:embed="rId25" cstate="print">
            <a:extLst>
              <a:ext uri="{28A0092B-C50C-407E-A947-70E740481C1C}">
                <a14:useLocalDpi xmlns:a14="http://schemas.microsoft.com/office/drawing/2010/main" val="0"/>
              </a:ext>
            </a:extLst>
          </a:blip>
          <a:srcRect l="14560" t="43085" r="46702" b="22462"/>
          <a:stretch/>
        </p:blipFill>
        <p:spPr>
          <a:xfrm>
            <a:off x="1916717" y="868286"/>
            <a:ext cx="695383" cy="418811"/>
          </a:xfrm>
          <a:prstGeom prst="rect">
            <a:avLst/>
          </a:prstGeom>
        </p:spPr>
      </p:pic>
      <p:pic>
        <p:nvPicPr>
          <p:cNvPr id="36" name="Picture 3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160733">
            <a:off x="8414722" y="5712166"/>
            <a:ext cx="816026" cy="552592"/>
          </a:xfrm>
          <a:prstGeom prst="rect">
            <a:avLst/>
          </a:prstGeom>
        </p:spPr>
      </p:pic>
      <p:pic>
        <p:nvPicPr>
          <p:cNvPr id="37" name="Picture 36"/>
          <p:cNvPicPr>
            <a:picLocks noChangeAspect="1"/>
          </p:cNvPicPr>
          <p:nvPr/>
        </p:nvPicPr>
        <p:blipFill rotWithShape="1">
          <a:blip r:embed="rId27" cstate="print">
            <a:extLst>
              <a:ext uri="{28A0092B-C50C-407E-A947-70E740481C1C}">
                <a14:useLocalDpi xmlns:a14="http://schemas.microsoft.com/office/drawing/2010/main" val="0"/>
              </a:ext>
            </a:extLst>
          </a:blip>
          <a:srcRect r="45649" b="69867"/>
          <a:stretch/>
        </p:blipFill>
        <p:spPr>
          <a:xfrm>
            <a:off x="7764446" y="1709235"/>
            <a:ext cx="1058289" cy="342835"/>
          </a:xfrm>
          <a:prstGeom prst="rect">
            <a:avLst/>
          </a:prstGeom>
        </p:spPr>
      </p:pic>
      <p:sp>
        <p:nvSpPr>
          <p:cNvPr id="2" name="TextBox 1"/>
          <p:cNvSpPr txBox="1"/>
          <p:nvPr/>
        </p:nvSpPr>
        <p:spPr>
          <a:xfrm>
            <a:off x="2142759" y="1885037"/>
            <a:ext cx="8775449" cy="1015663"/>
          </a:xfrm>
          <a:prstGeom prst="rect">
            <a:avLst/>
          </a:prstGeom>
          <a:noFill/>
        </p:spPr>
        <p:txBody>
          <a:bodyPr wrap="square" rtlCol="0">
            <a:spAutoFit/>
          </a:bodyPr>
          <a:lstStyle/>
          <a:p>
            <a:r>
              <a:rPr lang="en-US" sz="6000" b="1" dirty="0" smtClean="0">
                <a:solidFill>
                  <a:schemeClr val="bg1"/>
                </a:solidFill>
                <a:latin typeface="Arial" panose="020B0604020202020204" pitchFamily="34" charset="0"/>
                <a:cs typeface="Arial" panose="020B0604020202020204" pitchFamily="34" charset="0"/>
              </a:rPr>
              <a:t>Dive into Open Source</a:t>
            </a:r>
            <a:endParaRPr lang="en-US" sz="6000" b="1" dirty="0">
              <a:solidFill>
                <a:schemeClr val="bg1"/>
              </a:solidFill>
              <a:latin typeface="Arial" panose="020B0604020202020204" pitchFamily="34" charset="0"/>
              <a:cs typeface="Arial" panose="020B0604020202020204" pitchFamily="34" charset="0"/>
            </a:endParaRPr>
          </a:p>
        </p:txBody>
      </p:sp>
      <p:pic>
        <p:nvPicPr>
          <p:cNvPr id="38" name="Picture 3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flipH="1">
            <a:off x="10992302" y="1132623"/>
            <a:ext cx="491771" cy="491771"/>
          </a:xfrm>
          <a:prstGeom prst="rect">
            <a:avLst/>
          </a:prstGeom>
        </p:spPr>
      </p:pic>
      <p:sp>
        <p:nvSpPr>
          <p:cNvPr id="3" name="TextBox 2"/>
          <p:cNvSpPr txBox="1"/>
          <p:nvPr/>
        </p:nvSpPr>
        <p:spPr>
          <a:xfrm>
            <a:off x="3742679" y="3071314"/>
            <a:ext cx="5036083" cy="812017"/>
          </a:xfrm>
          <a:prstGeom prst="rect">
            <a:avLst/>
          </a:prstGeom>
          <a:noFill/>
        </p:spPr>
        <p:txBody>
          <a:bodyPr wrap="square" rtlCol="0">
            <a:spAutoFit/>
          </a:bodyPr>
          <a:lstStyle/>
          <a:p>
            <a:pPr algn="ctr"/>
            <a:r>
              <a:rPr lang="en-US" sz="2000" dirty="0" smtClean="0">
                <a:solidFill>
                  <a:schemeClr val="bg1"/>
                </a:solidFill>
                <a:latin typeface="Zilla Slab Regular" pitchFamily="50" charset="0"/>
                <a:ea typeface="Zilla Slab Regular" pitchFamily="50" charset="0"/>
              </a:rPr>
              <a:t>Exploring  the  Ocean  of  Open  Source</a:t>
            </a:r>
          </a:p>
          <a:p>
            <a:pPr algn="ctr">
              <a:lnSpc>
                <a:spcPct val="150000"/>
              </a:lnSpc>
            </a:pPr>
            <a:r>
              <a:rPr lang="en-US" sz="2000" dirty="0" smtClean="0">
                <a:solidFill>
                  <a:schemeClr val="bg1"/>
                </a:solidFill>
                <a:latin typeface="Zilla Slab Regular" pitchFamily="50" charset="0"/>
                <a:ea typeface="Zilla Slab Regular" pitchFamily="50" charset="0"/>
              </a:rPr>
              <a:t>With  Mozilla  Punjab</a:t>
            </a:r>
            <a:endParaRPr lang="en-US" sz="2000" dirty="0">
              <a:solidFill>
                <a:schemeClr val="bg1"/>
              </a:solidFill>
              <a:latin typeface="Zilla Slab Regular" pitchFamily="50" charset="0"/>
              <a:ea typeface="Zilla Slab Regular" pitchFamily="50" charset="0"/>
            </a:endParaRPr>
          </a:p>
        </p:txBody>
      </p:sp>
      <p:pic>
        <p:nvPicPr>
          <p:cNvPr id="39" name="Picture 3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flipH="1">
            <a:off x="9069933" y="3961082"/>
            <a:ext cx="669340" cy="535565"/>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436520" y="3064138"/>
            <a:ext cx="912259" cy="912259"/>
          </a:xfrm>
          <a:prstGeom prst="rect">
            <a:avLst/>
          </a:prstGeom>
        </p:spPr>
      </p:pic>
    </p:spTree>
    <p:extLst>
      <p:ext uri="{BB962C8B-B14F-4D97-AF65-F5344CB8AC3E}">
        <p14:creationId xmlns:p14="http://schemas.microsoft.com/office/powerpoint/2010/main" val="367099698"/>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
                                      <p:cBhvr>
                                        <p:cTn id="6" dur="1" fill="hold"/>
                                        <p:tgtEl>
                                          <p:spTgt spid="40"/>
                                        </p:tgtEl>
                                      </p:cBhvr>
                                    </p:cmd>
                                  </p:childTnLst>
                                </p:cTn>
                              </p:par>
                              <p:par>
                                <p:cTn id="7" presetID="63" presetClass="path" presetSubtype="0" accel="50000" decel="50000" fill="hold" nodeType="withEffect">
                                  <p:stCondLst>
                                    <p:cond delay="0"/>
                                  </p:stCondLst>
                                  <p:childTnLst>
                                    <p:animMotion origin="layout" path="M 1.66667E-6 4.44444E-6 L 0.04349 -0.01459 " pathEditMode="relative" rAng="0" ptsTypes="AA">
                                      <p:cBhvr>
                                        <p:cTn id="8" dur="6000" fill="hold"/>
                                        <p:tgtEl>
                                          <p:spTgt spid="37"/>
                                        </p:tgtEl>
                                        <p:attrNameLst>
                                          <p:attrName>ppt_x</p:attrName>
                                          <p:attrName>ppt_y</p:attrName>
                                        </p:attrNameLst>
                                      </p:cBhvr>
                                      <p:rCtr x="2174" y="-741"/>
                                    </p:animMotion>
                                  </p:childTnLst>
                                </p:cTn>
                              </p:par>
                              <p:par>
                                <p:cTn id="9" presetID="63" presetClass="path" presetSubtype="0" accel="50000" decel="50000" fill="hold" nodeType="withEffect">
                                  <p:stCondLst>
                                    <p:cond delay="0"/>
                                  </p:stCondLst>
                                  <p:childTnLst>
                                    <p:animMotion origin="layout" path="M 3.125E-6 1.38778E-17 L 0.01106 0.02083 " pathEditMode="relative" rAng="0" ptsTypes="AA">
                                      <p:cBhvr>
                                        <p:cTn id="10" dur="6000" fill="hold"/>
                                        <p:tgtEl>
                                          <p:spTgt spid="33"/>
                                        </p:tgtEl>
                                        <p:attrNameLst>
                                          <p:attrName>ppt_x</p:attrName>
                                          <p:attrName>ppt_y</p:attrName>
                                        </p:attrNameLst>
                                      </p:cBhvr>
                                      <p:rCtr x="547" y="1042"/>
                                    </p:animMotion>
                                  </p:childTnLst>
                                </p:cTn>
                              </p:par>
                              <p:par>
                                <p:cTn id="11" presetID="63" presetClass="path" presetSubtype="0" accel="50000" decel="50000" fill="hold" nodeType="withEffect">
                                  <p:stCondLst>
                                    <p:cond delay="0"/>
                                  </p:stCondLst>
                                  <p:childTnLst>
                                    <p:animMotion origin="layout" path="M -3.54167E-6 3.7037E-7 L 0.0224 -0.0162 " pathEditMode="relative" rAng="0" ptsTypes="AA">
                                      <p:cBhvr>
                                        <p:cTn id="12" dur="6000" fill="hold"/>
                                        <p:tgtEl>
                                          <p:spTgt spid="18"/>
                                        </p:tgtEl>
                                        <p:attrNameLst>
                                          <p:attrName>ppt_x</p:attrName>
                                          <p:attrName>ppt_y</p:attrName>
                                        </p:attrNameLst>
                                      </p:cBhvr>
                                      <p:rCtr x="1120" y="-810"/>
                                    </p:animMotion>
                                  </p:childTnLst>
                                </p:cTn>
                              </p:par>
                              <p:par>
                                <p:cTn id="13" presetID="63" presetClass="path" presetSubtype="0" accel="50000" decel="50000" fill="hold" nodeType="withEffect">
                                  <p:stCondLst>
                                    <p:cond delay="0"/>
                                  </p:stCondLst>
                                  <p:childTnLst>
                                    <p:animMotion origin="layout" path="M -2.52506E-7 -1.11111E-6 L 0.04868 -0.00185 " pathEditMode="relative" rAng="0" ptsTypes="AA">
                                      <p:cBhvr>
                                        <p:cTn id="14" dur="6000" fill="hold"/>
                                        <p:tgtEl>
                                          <p:spTgt spid="34"/>
                                        </p:tgtEl>
                                        <p:attrNameLst>
                                          <p:attrName>ppt_x</p:attrName>
                                          <p:attrName>ppt_y</p:attrName>
                                        </p:attrNameLst>
                                      </p:cBhvr>
                                      <p:rCtr x="2434" y="-93"/>
                                    </p:animMotion>
                                  </p:childTnLst>
                                </p:cTn>
                              </p:par>
                              <p:par>
                                <p:cTn id="15" presetID="63" presetClass="path" presetSubtype="0" accel="50000" decel="50000" fill="hold" nodeType="withEffect">
                                  <p:stCondLst>
                                    <p:cond delay="0"/>
                                  </p:stCondLst>
                                  <p:childTnLst>
                                    <p:animMotion origin="layout" path="M 4.16667E-6 2.59259E-6 L 0.0194 -0.01181 " pathEditMode="relative" rAng="0" ptsTypes="AA">
                                      <p:cBhvr>
                                        <p:cTn id="16" dur="6000" fill="hold"/>
                                        <p:tgtEl>
                                          <p:spTgt spid="20"/>
                                        </p:tgtEl>
                                        <p:attrNameLst>
                                          <p:attrName>ppt_x</p:attrName>
                                          <p:attrName>ppt_y</p:attrName>
                                        </p:attrNameLst>
                                      </p:cBhvr>
                                      <p:rCtr x="964" y="-602"/>
                                    </p:animMotion>
                                  </p:childTnLst>
                                </p:cTn>
                              </p:par>
                              <p:par>
                                <p:cTn id="17" presetID="35" presetClass="path" presetSubtype="0" accel="50000" decel="50000" fill="hold" nodeType="withEffect">
                                  <p:stCondLst>
                                    <p:cond delay="0"/>
                                  </p:stCondLst>
                                  <p:childTnLst>
                                    <p:animMotion origin="layout" path="M 4.375E-6 2.96296E-6 L -0.02097 0.01412 " pathEditMode="relative" rAng="0" ptsTypes="AA">
                                      <p:cBhvr>
                                        <p:cTn id="18" dur="6000" fill="hold"/>
                                        <p:tgtEl>
                                          <p:spTgt spid="27"/>
                                        </p:tgtEl>
                                        <p:attrNameLst>
                                          <p:attrName>ppt_x</p:attrName>
                                          <p:attrName>ppt_y</p:attrName>
                                        </p:attrNameLst>
                                      </p:cBhvr>
                                      <p:rCtr x="-1055" y="694"/>
                                    </p:animMotion>
                                  </p:childTnLst>
                                </p:cTn>
                              </p:par>
                              <p:par>
                                <p:cTn id="19" presetID="35" presetClass="path" presetSubtype="0" accel="50000" decel="50000" fill="hold" nodeType="withEffect">
                                  <p:stCondLst>
                                    <p:cond delay="0"/>
                                  </p:stCondLst>
                                  <p:childTnLst>
                                    <p:animMotion origin="layout" path="M -2.91667E-6 3.33333E-6 L -0.01562 -0.00348 " pathEditMode="relative" rAng="0" ptsTypes="AA">
                                      <p:cBhvr>
                                        <p:cTn id="20" dur="6000" fill="hold"/>
                                        <p:tgtEl>
                                          <p:spTgt spid="17"/>
                                        </p:tgtEl>
                                        <p:attrNameLst>
                                          <p:attrName>ppt_x</p:attrName>
                                          <p:attrName>ppt_y</p:attrName>
                                        </p:attrNameLst>
                                      </p:cBhvr>
                                      <p:rCtr x="-781" y="-185"/>
                                    </p:animMotion>
                                  </p:childTnLst>
                                </p:cTn>
                              </p:par>
                              <p:par>
                                <p:cTn id="21" presetID="35" presetClass="path" presetSubtype="0" accel="50000" decel="50000" fill="hold" nodeType="withEffect">
                                  <p:stCondLst>
                                    <p:cond delay="0"/>
                                  </p:stCondLst>
                                  <p:childTnLst>
                                    <p:animMotion origin="layout" path="M -1.45833E-6 2.77556E-17 L -0.01172 0.01528 " pathEditMode="relative" rAng="0" ptsTypes="AA">
                                      <p:cBhvr>
                                        <p:cTn id="22" dur="6000" fill="hold"/>
                                        <p:tgtEl>
                                          <p:spTgt spid="28"/>
                                        </p:tgtEl>
                                        <p:attrNameLst>
                                          <p:attrName>ppt_x</p:attrName>
                                          <p:attrName>ppt_y</p:attrName>
                                        </p:attrNameLst>
                                      </p:cBhvr>
                                      <p:rCtr x="-586" y="764"/>
                                    </p:animMotion>
                                  </p:childTnLst>
                                </p:cTn>
                              </p:par>
                              <p:par>
                                <p:cTn id="23" presetID="35" presetClass="path" presetSubtype="0" accel="50000" decel="50000" fill="hold" nodeType="withEffect">
                                  <p:stCondLst>
                                    <p:cond delay="0"/>
                                  </p:stCondLst>
                                  <p:childTnLst>
                                    <p:animMotion origin="layout" path="M -1.25E-6 2.22222E-6 L -0.01185 -0.00162 " pathEditMode="relative" rAng="0" ptsTypes="AA">
                                      <p:cBhvr>
                                        <p:cTn id="24" dur="6000" fill="hold"/>
                                        <p:tgtEl>
                                          <p:spTgt spid="16"/>
                                        </p:tgtEl>
                                        <p:attrNameLst>
                                          <p:attrName>ppt_x</p:attrName>
                                          <p:attrName>ppt_y</p:attrName>
                                        </p:attrNameLst>
                                      </p:cBhvr>
                                      <p:rCtr x="-599" y="-93"/>
                                    </p:animMotion>
                                  </p:childTnLst>
                                </p:cTn>
                              </p:par>
                              <p:par>
                                <p:cTn id="25" presetID="35" presetClass="path" presetSubtype="0" accel="50000" decel="50000" fill="hold" nodeType="withEffect">
                                  <p:stCondLst>
                                    <p:cond delay="0"/>
                                  </p:stCondLst>
                                  <p:childTnLst>
                                    <p:animMotion origin="layout" path="M -4.79167E-6 -7.40741E-7 L 0.02943 0.00556 " pathEditMode="relative" rAng="0" ptsTypes="AA">
                                      <p:cBhvr>
                                        <p:cTn id="26" dur="6000" fill="hold"/>
                                        <p:tgtEl>
                                          <p:spTgt spid="30"/>
                                        </p:tgtEl>
                                        <p:attrNameLst>
                                          <p:attrName>ppt_x</p:attrName>
                                          <p:attrName>ppt_y</p:attrName>
                                        </p:attrNameLst>
                                      </p:cBhvr>
                                      <p:rCtr x="1471" y="278"/>
                                    </p:animMotion>
                                  </p:childTnLst>
                                </p:cTn>
                              </p:par>
                              <p:par>
                                <p:cTn id="27" presetID="35" presetClass="path" presetSubtype="0" accel="50000" decel="50000" fill="hold" nodeType="withEffect">
                                  <p:stCondLst>
                                    <p:cond delay="0"/>
                                  </p:stCondLst>
                                  <p:childTnLst>
                                    <p:animMotion origin="layout" path="M -0.03229 -0.01759 L -4.79167E-6 1.85185E-6 " pathEditMode="relative" rAng="0" ptsTypes="AA">
                                      <p:cBhvr>
                                        <p:cTn id="28" dur="6000" fill="hold"/>
                                        <p:tgtEl>
                                          <p:spTgt spid="32"/>
                                        </p:tgtEl>
                                        <p:attrNameLst>
                                          <p:attrName>ppt_x</p:attrName>
                                          <p:attrName>ppt_y</p:attrName>
                                        </p:attrNameLst>
                                      </p:cBhvr>
                                      <p:rCtr x="1615" y="880"/>
                                    </p:animMotion>
                                  </p:childTnLst>
                                </p:cTn>
                              </p:par>
                              <p:par>
                                <p:cTn id="29" presetID="35" presetClass="path" presetSubtype="0" accel="50000" decel="50000" fill="hold" nodeType="withEffect">
                                  <p:stCondLst>
                                    <p:cond delay="0"/>
                                  </p:stCondLst>
                                  <p:childTnLst>
                                    <p:animMotion origin="layout" path="M -1.875E-6 4.44444E-6 L -0.01185 -0.00093 " pathEditMode="relative" rAng="0" ptsTypes="AA">
                                      <p:cBhvr>
                                        <p:cTn id="30" dur="6000" fill="hold"/>
                                        <p:tgtEl>
                                          <p:spTgt spid="25"/>
                                        </p:tgtEl>
                                        <p:attrNameLst>
                                          <p:attrName>ppt_x</p:attrName>
                                          <p:attrName>ppt_y</p:attrName>
                                        </p:attrNameLst>
                                      </p:cBhvr>
                                      <p:rCtr x="-599" y="-46"/>
                                    </p:animMotion>
                                  </p:childTnLst>
                                </p:cTn>
                              </p:par>
                              <p:par>
                                <p:cTn id="31" presetID="35" presetClass="path" presetSubtype="0" accel="50000" decel="50000" fill="hold" nodeType="withEffect">
                                  <p:stCondLst>
                                    <p:cond delay="0"/>
                                  </p:stCondLst>
                                  <p:childTnLst>
                                    <p:animMotion origin="layout" path="M 0.03841 -0.01945 L -2.08333E-6 2.22222E-6 " pathEditMode="relative" rAng="0" ptsTypes="AA">
                                      <p:cBhvr>
                                        <p:cTn id="32" dur="6000" fill="hold"/>
                                        <p:tgtEl>
                                          <p:spTgt spid="31"/>
                                        </p:tgtEl>
                                        <p:attrNameLst>
                                          <p:attrName>ppt_x</p:attrName>
                                          <p:attrName>ppt_y</p:attrName>
                                        </p:attrNameLst>
                                      </p:cBhvr>
                                      <p:rCtr x="-1927" y="972"/>
                                    </p:animMotion>
                                  </p:childTnLst>
                                </p:cTn>
                              </p:par>
                              <p:par>
                                <p:cTn id="33" presetID="35" presetClass="path" presetSubtype="0" accel="50000" decel="50000" fill="hold" nodeType="withEffect">
                                  <p:stCondLst>
                                    <p:cond delay="0"/>
                                  </p:stCondLst>
                                  <p:childTnLst>
                                    <p:animMotion origin="layout" path="M 5E-6 -2.59259E-6 L 0.03112 -0.00972 " pathEditMode="relative" rAng="0" ptsTypes="AA">
                                      <p:cBhvr>
                                        <p:cTn id="34" dur="6000" fill="hold"/>
                                        <p:tgtEl>
                                          <p:spTgt spid="39"/>
                                        </p:tgtEl>
                                        <p:attrNameLst>
                                          <p:attrName>ppt_x</p:attrName>
                                          <p:attrName>ppt_y</p:attrName>
                                        </p:attrNameLst>
                                      </p:cBhvr>
                                      <p:rCtr x="1549" y="-486"/>
                                    </p:animMotion>
                                  </p:childTnLst>
                                </p:cTn>
                              </p:par>
                              <p:par>
                                <p:cTn id="35" presetID="63" presetClass="path" presetSubtype="0" accel="50000" decel="50000" fill="hold" nodeType="withEffect">
                                  <p:stCondLst>
                                    <p:cond delay="0"/>
                                  </p:stCondLst>
                                  <p:childTnLst>
                                    <p:animMotion origin="layout" path="M 1.91592E-6 0 L 0.04933 0.00023 " pathEditMode="relative" rAng="0" ptsTypes="AA">
                                      <p:cBhvr>
                                        <p:cTn id="36" dur="6000" fill="hold"/>
                                        <p:tgtEl>
                                          <p:spTgt spid="19"/>
                                        </p:tgtEl>
                                        <p:attrNameLst>
                                          <p:attrName>ppt_x</p:attrName>
                                          <p:attrName>ppt_y</p:attrName>
                                        </p:attrNameLst>
                                      </p:cBhvr>
                                      <p:rCtr x="2460" y="0"/>
                                    </p:animMotion>
                                  </p:childTnLst>
                                </p:cTn>
                              </p:par>
                              <p:par>
                                <p:cTn id="37" presetID="63" presetClass="path" presetSubtype="0" accel="22000" decel="22000" fill="hold" nodeType="withEffect">
                                  <p:stCondLst>
                                    <p:cond delay="0"/>
                                  </p:stCondLst>
                                  <p:childTnLst>
                                    <p:animMotion origin="layout" path="M -8.33333E-7 -4.44444E-6 L 0.42591 -0.00208 " pathEditMode="relative" rAng="0" ptsTypes="AA">
                                      <p:cBhvr>
                                        <p:cTn id="38" dur="2200" fill="hold"/>
                                        <p:tgtEl>
                                          <p:spTgt spid="35"/>
                                        </p:tgtEl>
                                        <p:attrNameLst>
                                          <p:attrName>ppt_x</p:attrName>
                                          <p:attrName>ppt_y</p:attrName>
                                        </p:attrNameLst>
                                      </p:cBhvr>
                                      <p:rCtr x="21289" y="-116"/>
                                    </p:animMotion>
                                  </p:childTnLst>
                                </p:cTn>
                              </p:par>
                              <p:par>
                                <p:cTn id="39" presetID="22" presetClass="entr" presetSubtype="8"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2200"/>
                                        <p:tgtEl>
                                          <p:spTgt spid="3"/>
                                        </p:tgtEl>
                                      </p:cBhvr>
                                    </p:animEffect>
                                  </p:childTnLst>
                                </p:cTn>
                              </p:par>
                              <p:par>
                                <p:cTn id="42" presetID="22" presetClass="entr" presetSubtype="4" fill="hold" grpId="0" nodeType="withEffect">
                                  <p:stCondLst>
                                    <p:cond delay="0"/>
                                  </p:stCondLst>
                                  <p:iterate type="lt">
                                    <p:tmPct val="0"/>
                                  </p:iterate>
                                  <p:childTnLst>
                                    <p:set>
                                      <p:cBhvr>
                                        <p:cTn id="43" dur="1" fill="hold">
                                          <p:stCondLst>
                                            <p:cond delay="0"/>
                                          </p:stCondLst>
                                        </p:cTn>
                                        <p:tgtEl>
                                          <p:spTgt spid="2"/>
                                        </p:tgtEl>
                                        <p:attrNameLst>
                                          <p:attrName>style.visibility</p:attrName>
                                        </p:attrNameLst>
                                      </p:cBhvr>
                                      <p:to>
                                        <p:strVal val="visible"/>
                                      </p:to>
                                    </p:set>
                                    <p:animEffect transition="in" filter="wipe(down)">
                                      <p:cBhvr>
                                        <p:cTn id="44" dur="2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
                <p:cTn id="45" fill="hold" display="0">
                  <p:stCondLst>
                    <p:cond delay="indefinite"/>
                  </p:stCondLst>
                  <p:endCondLst>
                    <p:cond evt="onStopAudio" delay="0">
                      <p:tgtEl>
                        <p:sldTgt/>
                      </p:tgtEl>
                    </p:cond>
                  </p:endCondLst>
                </p:cTn>
                <p:tgtEl>
                  <p:spTgt spid="40"/>
                </p:tgtEl>
              </p:cMediaNode>
            </p:audio>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152400"/>
            <a:ext cx="12573000" cy="72085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extBox 1"/>
          <p:cNvSpPr txBox="1"/>
          <p:nvPr/>
        </p:nvSpPr>
        <p:spPr>
          <a:xfrm>
            <a:off x="5418612" y="3220195"/>
            <a:ext cx="2727960" cy="584775"/>
          </a:xfrm>
          <a:prstGeom prst="rect">
            <a:avLst/>
          </a:prstGeom>
          <a:noFill/>
          <a:scene3d>
            <a:camera prst="orthographicFront"/>
            <a:lightRig rig="threePt" dir="t"/>
          </a:scene3d>
          <a:sp3d>
            <a:bevelT/>
          </a:sp3d>
        </p:spPr>
        <p:txBody>
          <a:bodyPr wrap="square" rtlCol="0">
            <a:spAutoFit/>
          </a:bodyPr>
          <a:lstStyle/>
          <a:p>
            <a:r>
              <a:rPr lang="en-US" sz="3200" dirty="0" smtClean="0">
                <a:solidFill>
                  <a:schemeClr val="bg1"/>
                </a:solidFill>
                <a:effectLst>
                  <a:outerShdw blurRad="38100" dist="38100" dir="2700000" algn="tl">
                    <a:srgbClr val="000000">
                      <a:alpha val="43137"/>
                    </a:srgbClr>
                  </a:outerShdw>
                </a:effectLst>
                <a:latin typeface="Zilla Slab Medium" pitchFamily="50" charset="0"/>
                <a:ea typeface="Zilla Slab Medium" pitchFamily="50" charset="0"/>
              </a:rPr>
              <a:t>punjab</a:t>
            </a:r>
            <a:endParaRPr lang="en-US" sz="3200" dirty="0">
              <a:solidFill>
                <a:schemeClr val="bg1"/>
              </a:solidFill>
              <a:effectLst>
                <a:outerShdw blurRad="38100" dist="38100" dir="2700000" algn="tl">
                  <a:srgbClr val="000000">
                    <a:alpha val="43137"/>
                  </a:srgbClr>
                </a:outerShdw>
              </a:effectLst>
              <a:latin typeface="Zilla Slab Medium" pitchFamily="50" charset="0"/>
              <a:ea typeface="Zilla Slab Medium" pitchFamily="50" charset="0"/>
            </a:endParaRPr>
          </a:p>
        </p:txBody>
      </p:sp>
      <p:sp>
        <p:nvSpPr>
          <p:cNvPr id="33" name="Rectangle 32"/>
          <p:cNvSpPr/>
          <p:nvPr/>
        </p:nvSpPr>
        <p:spPr>
          <a:xfrm>
            <a:off x="4061136" y="2533615"/>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4" name="Rectangle 33"/>
          <p:cNvSpPr/>
          <p:nvPr/>
        </p:nvSpPr>
        <p:spPr>
          <a:xfrm>
            <a:off x="4857626" y="2948009"/>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5" name="Rectangle 34"/>
          <p:cNvSpPr/>
          <p:nvPr/>
        </p:nvSpPr>
        <p:spPr>
          <a:xfrm>
            <a:off x="4459381" y="2948009"/>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7" name="Rectangle 36"/>
          <p:cNvSpPr/>
          <p:nvPr/>
        </p:nvSpPr>
        <p:spPr>
          <a:xfrm>
            <a:off x="4857626" y="3362132"/>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8" name="Rectangle 37"/>
          <p:cNvSpPr/>
          <p:nvPr/>
        </p:nvSpPr>
        <p:spPr>
          <a:xfrm>
            <a:off x="4459381" y="3362132"/>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9" name="Rectangle 38"/>
          <p:cNvSpPr/>
          <p:nvPr/>
        </p:nvSpPr>
        <p:spPr>
          <a:xfrm>
            <a:off x="4061136" y="3373026"/>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0" name="Rectangle 39"/>
          <p:cNvSpPr/>
          <p:nvPr/>
        </p:nvSpPr>
        <p:spPr>
          <a:xfrm>
            <a:off x="4053558" y="2948009"/>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1" name="Rectangle 40"/>
          <p:cNvSpPr/>
          <p:nvPr/>
        </p:nvSpPr>
        <p:spPr>
          <a:xfrm>
            <a:off x="4459381" y="2533615"/>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1" name="Rectangle 50"/>
          <p:cNvSpPr/>
          <p:nvPr/>
        </p:nvSpPr>
        <p:spPr>
          <a:xfrm>
            <a:off x="4857626" y="2537428"/>
            <a:ext cx="274320" cy="2743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2069" t="18854" r="12539" b="28008"/>
          <a:stretch/>
        </p:blipFill>
        <p:spPr>
          <a:xfrm>
            <a:off x="5498309" y="2463883"/>
            <a:ext cx="2463318" cy="824520"/>
          </a:xfrm>
          <a:prstGeom prst="rect">
            <a:avLst/>
          </a:prstGeom>
        </p:spPr>
      </p:pic>
    </p:spTree>
    <p:extLst>
      <p:ext uri="{BB962C8B-B14F-4D97-AF65-F5344CB8AC3E}">
        <p14:creationId xmlns:p14="http://schemas.microsoft.com/office/powerpoint/2010/main" val="500765257"/>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600"/>
                                        <p:tgtEl>
                                          <p:spTgt spid="2"/>
                                        </p:tgtEl>
                                      </p:cBhvr>
                                    </p:animEffect>
                                  </p:childTnLst>
                                </p:cTn>
                              </p:par>
                              <p:par>
                                <p:cTn id="13" presetID="56" presetClass="path" presetSubtype="0" accel="50000" decel="50000" fill="hold" grpId="0" nodeType="withEffect">
                                  <p:stCondLst>
                                    <p:cond delay="500"/>
                                  </p:stCondLst>
                                  <p:childTnLst>
                                    <p:animMotion origin="layout" path="M 4.58333E-6 -4.81481E-6 L 0.01184 -0.02754 " pathEditMode="relative" rAng="0" ptsTypes="AA">
                                      <p:cBhvr>
                                        <p:cTn id="14" dur="900" fill="hold"/>
                                        <p:tgtEl>
                                          <p:spTgt spid="51"/>
                                        </p:tgtEl>
                                        <p:attrNameLst>
                                          <p:attrName>ppt_x</p:attrName>
                                          <p:attrName>ppt_y</p:attrName>
                                        </p:attrNameLst>
                                      </p:cBhvr>
                                      <p:rCtr x="586" y="-1389"/>
                                    </p:animMotion>
                                  </p:childTnLst>
                                </p:cTn>
                              </p:par>
                              <p:par>
                                <p:cTn id="15" presetID="56" presetClass="path" presetSubtype="0" accel="50000" decel="50000" fill="hold" grpId="0" nodeType="withEffect">
                                  <p:stCondLst>
                                    <p:cond delay="500"/>
                                  </p:stCondLst>
                                  <p:childTnLst>
                                    <p:animMotion origin="layout" path="M 4.58333E-6 1.48148E-6 L 0.0026 -0.01597 " pathEditMode="relative" rAng="0" ptsTypes="AA">
                                      <p:cBhvr>
                                        <p:cTn id="16" dur="800" fill="hold"/>
                                        <p:tgtEl>
                                          <p:spTgt spid="34"/>
                                        </p:tgtEl>
                                        <p:attrNameLst>
                                          <p:attrName>ppt_x</p:attrName>
                                          <p:attrName>ppt_y</p:attrName>
                                        </p:attrNameLst>
                                      </p:cBhvr>
                                      <p:rCtr x="130" y="-810"/>
                                    </p:animMotion>
                                  </p:childTnLst>
                                </p:cTn>
                              </p:par>
                              <p:par>
                                <p:cTn id="17" presetID="56" presetClass="path" presetSubtype="0" accel="50000" decel="50000" fill="hold" grpId="0" nodeType="withEffect">
                                  <p:stCondLst>
                                    <p:cond delay="500"/>
                                  </p:stCondLst>
                                  <p:childTnLst>
                                    <p:animMotion origin="layout" path="M -3.125E-6 -1.85185E-6 L 0.00782 -0.01018 " pathEditMode="relative" rAng="0" ptsTypes="AA">
                                      <p:cBhvr>
                                        <p:cTn id="18" dur="900" fill="hold"/>
                                        <p:tgtEl>
                                          <p:spTgt spid="41"/>
                                        </p:tgtEl>
                                        <p:attrNameLst>
                                          <p:attrName>ppt_x</p:attrName>
                                          <p:attrName>ppt_y</p:attrName>
                                        </p:attrNameLst>
                                      </p:cBhvr>
                                      <p:rCtr x="391" y="-509"/>
                                    </p:animMotion>
                                  </p:childTnLst>
                                </p:cTn>
                              </p:par>
                              <p:par>
                                <p:cTn id="19" presetID="8" presetClass="emph" presetSubtype="0" fill="hold" grpId="1" nodeType="withEffect">
                                  <p:stCondLst>
                                    <p:cond delay="500"/>
                                  </p:stCondLst>
                                  <p:childTnLst>
                                    <p:animRot by="600000">
                                      <p:cBhvr>
                                        <p:cTn id="20" dur="900" fill="hold"/>
                                        <p:tgtEl>
                                          <p:spTgt spid="51"/>
                                        </p:tgtEl>
                                        <p:attrNameLst>
                                          <p:attrName>r</p:attrName>
                                        </p:attrNameLst>
                                      </p:cBhvr>
                                    </p:animRot>
                                  </p:childTnLst>
                                </p:cTn>
                              </p:par>
                              <p:par>
                                <p:cTn id="21" presetID="8" presetClass="emph" presetSubtype="0" fill="hold" grpId="1" nodeType="withEffect">
                                  <p:stCondLst>
                                    <p:cond delay="500"/>
                                  </p:stCondLst>
                                  <p:childTnLst>
                                    <p:animRot by="480000">
                                      <p:cBhvr>
                                        <p:cTn id="22" dur="800" fill="hold"/>
                                        <p:tgtEl>
                                          <p:spTgt spid="41"/>
                                        </p:tgtEl>
                                        <p:attrNameLst>
                                          <p:attrName>r</p:attrName>
                                        </p:attrNameLst>
                                      </p:cBhvr>
                                    </p:animRot>
                                  </p:childTnLst>
                                </p:cTn>
                              </p:par>
                              <p:par>
                                <p:cTn id="23" presetID="8" presetClass="emph" presetSubtype="0" fill="hold" grpId="1" nodeType="withEffect">
                                  <p:stCondLst>
                                    <p:cond delay="500"/>
                                  </p:stCondLst>
                                  <p:childTnLst>
                                    <p:animRot by="1500000">
                                      <p:cBhvr>
                                        <p:cTn id="24" dur="9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animBg="1"/>
      <p:bldP spid="34" grpId="1" animBg="1"/>
      <p:bldP spid="41" grpId="0" animBg="1"/>
      <p:bldP spid="41" grpId="1" animBg="1"/>
      <p:bldP spid="51" grpId="0" animBg="1"/>
      <p:bldP spid="5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281253" y="2083036"/>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82273" y="2083036"/>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9758" y="2512623"/>
            <a:ext cx="429300" cy="429300"/>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7754959" y="4783639"/>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9549" y="3387225"/>
            <a:ext cx="686273"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58622" y="6183662"/>
            <a:ext cx="816870" cy="55316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74557" y="872397"/>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10746681" y="3172296"/>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1152062" y="4350028"/>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27653" y="4581465"/>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8915597" y="4104134"/>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81239" y="911780"/>
            <a:ext cx="486055" cy="250220"/>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5849801" y="2379926"/>
            <a:ext cx="695383" cy="41881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2049758" y="1281559"/>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10965016" y="372649"/>
            <a:ext cx="744344" cy="744344"/>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12906" y="3279378"/>
            <a:ext cx="760561" cy="535565"/>
          </a:xfrm>
          <a:prstGeom prst="rect">
            <a:avLst/>
          </a:prstGeom>
        </p:spPr>
      </p:pic>
      <p:pic>
        <p:nvPicPr>
          <p:cNvPr id="31" name="Picture 2" descr="F:\Tyagi\mozilla\Screenshot_20190317-194947.png"/>
          <p:cNvPicPr>
            <a:picLocks noChangeAspect="1" noChangeArrowheads="1"/>
          </p:cNvPicPr>
          <p:nvPr/>
        </p:nvPicPr>
        <p:blipFill rotWithShape="1">
          <a:blip r:embed="rId25">
            <a:extLst>
              <a:ext uri="{28A0092B-C50C-407E-A947-70E740481C1C}">
                <a14:useLocalDpi xmlns:a14="http://schemas.microsoft.com/office/drawing/2010/main" val="0"/>
              </a:ext>
            </a:extLst>
          </a:blip>
          <a:srcRect l="37969" t="20885" r="37893" b="65925"/>
          <a:stretch/>
        </p:blipFill>
        <p:spPr bwMode="auto">
          <a:xfrm>
            <a:off x="5633197" y="880050"/>
            <a:ext cx="1078007" cy="104720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217715" y="49053"/>
            <a:ext cx="5927072" cy="830997"/>
          </a:xfrm>
          <a:prstGeom prst="rect">
            <a:avLst/>
          </a:prstGeom>
        </p:spPr>
        <p:txBody>
          <a:bodyPr wrap="none">
            <a:spAutoFit/>
          </a:bodyPr>
          <a:lstStyle/>
          <a:p>
            <a:pPr algn="ctr"/>
            <a:r>
              <a:rPr lang="en-US" sz="2400" b="1" dirty="0" smtClean="0">
                <a:solidFill>
                  <a:schemeClr val="bg1"/>
                </a:solidFill>
                <a:latin typeface="Calibri Light" pitchFamily="34" charset="0"/>
                <a:cs typeface="Calibri Light" pitchFamily="34" charset="0"/>
              </a:rPr>
              <a:t>Web Components</a:t>
            </a:r>
          </a:p>
          <a:p>
            <a:pPr algn="ctr"/>
            <a:r>
              <a:rPr lang="en-US" sz="2400" b="1" dirty="0" smtClean="0">
                <a:solidFill>
                  <a:schemeClr val="bg1"/>
                </a:solidFill>
                <a:latin typeface="Calibri Light" pitchFamily="34" charset="0"/>
                <a:cs typeface="Calibri Light" pitchFamily="34" charset="0"/>
              </a:rPr>
              <a:t> </a:t>
            </a:r>
            <a:r>
              <a:rPr lang="en-US" sz="2400" b="1" dirty="0">
                <a:solidFill>
                  <a:schemeClr val="bg1"/>
                </a:solidFill>
                <a:latin typeface="Calibri Light" pitchFamily="34" charset="0"/>
                <a:cs typeface="Calibri Light" pitchFamily="34" charset="0"/>
              </a:rPr>
              <a:t>For </a:t>
            </a:r>
            <a:r>
              <a:rPr lang="en-US" sz="2400" b="1" dirty="0" smtClean="0">
                <a:solidFill>
                  <a:schemeClr val="bg1"/>
                </a:solidFill>
                <a:latin typeface="Calibri Light" pitchFamily="34" charset="0"/>
                <a:cs typeface="Calibri Light" pitchFamily="34" charset="0"/>
              </a:rPr>
              <a:t> Microfrontends  &amp;  Reusable  </a:t>
            </a:r>
            <a:r>
              <a:rPr lang="en-US" sz="2400" b="1" dirty="0">
                <a:solidFill>
                  <a:schemeClr val="bg1"/>
                </a:solidFill>
                <a:latin typeface="Calibri Light" pitchFamily="34" charset="0"/>
                <a:cs typeface="Calibri Light" pitchFamily="34" charset="0"/>
              </a:rPr>
              <a:t>Components</a:t>
            </a:r>
          </a:p>
        </p:txBody>
      </p:sp>
      <p:sp>
        <p:nvSpPr>
          <p:cNvPr id="33" name="Rectangle 32"/>
          <p:cNvSpPr/>
          <p:nvPr/>
        </p:nvSpPr>
        <p:spPr>
          <a:xfrm>
            <a:off x="3298068" y="2465427"/>
            <a:ext cx="6494233" cy="2308324"/>
          </a:xfrm>
          <a:prstGeom prst="rect">
            <a:avLst/>
          </a:prstGeom>
        </p:spPr>
        <p:txBody>
          <a:bodyPr wrap="square">
            <a:spAutoFit/>
          </a:bodyPr>
          <a:lstStyle/>
          <a:p>
            <a:r>
              <a:rPr lang="en-US" sz="2400" dirty="0">
                <a:solidFill>
                  <a:schemeClr val="bg1"/>
                </a:solidFill>
                <a:latin typeface="Times New Roman" pitchFamily="18" charset="0"/>
                <a:cs typeface="Times New Roman" pitchFamily="18" charset="0"/>
              </a:rPr>
              <a:t>&lt;talk-intro&gt;</a:t>
            </a:r>
          </a:p>
          <a:p>
            <a:r>
              <a:rPr lang="en-US" sz="2400" dirty="0" smtClean="0">
                <a:solidFill>
                  <a:schemeClr val="bg1"/>
                </a:solidFill>
                <a:latin typeface="Times New Roman" pitchFamily="18" charset="0"/>
                <a:cs typeface="Times New Roman" pitchFamily="18" charset="0"/>
              </a:rPr>
              <a:t> 	Want </a:t>
            </a:r>
            <a:r>
              <a:rPr lang="en-US" sz="2400" dirty="0">
                <a:solidFill>
                  <a:schemeClr val="bg1"/>
                </a:solidFill>
                <a:latin typeface="Times New Roman" pitchFamily="18" charset="0"/>
                <a:cs typeface="Times New Roman" pitchFamily="18" charset="0"/>
              </a:rPr>
              <a:t>to build a re-usable input tag?</a:t>
            </a:r>
          </a:p>
          <a:p>
            <a:r>
              <a:rPr lang="en-US" sz="2400" dirty="0" smtClean="0">
                <a:solidFill>
                  <a:schemeClr val="bg1"/>
                </a:solidFill>
                <a:latin typeface="Times New Roman" pitchFamily="18" charset="0"/>
                <a:cs typeface="Times New Roman" pitchFamily="18" charset="0"/>
              </a:rPr>
              <a:t>	Want </a:t>
            </a:r>
            <a:r>
              <a:rPr lang="en-US" sz="2400" dirty="0">
                <a:solidFill>
                  <a:schemeClr val="bg1"/>
                </a:solidFill>
                <a:latin typeface="Times New Roman" pitchFamily="18" charset="0"/>
                <a:cs typeface="Times New Roman" pitchFamily="18" charset="0"/>
              </a:rPr>
              <a:t>to build an embeddable char </a:t>
            </a:r>
            <a:r>
              <a:rPr lang="en-US" sz="2400" dirty="0" smtClean="0">
                <a:solidFill>
                  <a:schemeClr val="bg1"/>
                </a:solidFill>
                <a:latin typeface="Times New Roman" pitchFamily="18" charset="0"/>
                <a:cs typeface="Times New Roman" pitchFamily="18" charset="0"/>
              </a:rPr>
              <a:t>widget</a:t>
            </a:r>
            <a:r>
              <a:rPr lang="en-US" sz="2400" dirty="0">
                <a:solidFill>
                  <a:schemeClr val="bg1"/>
                </a:solidFill>
                <a:latin typeface="Times New Roman" pitchFamily="18" charset="0"/>
                <a:cs typeface="Times New Roman" pitchFamily="18" charset="0"/>
              </a:rPr>
              <a:t>?</a:t>
            </a:r>
          </a:p>
          <a:p>
            <a:r>
              <a:rPr lang="en-US" sz="2400" dirty="0" smtClean="0">
                <a:solidFill>
                  <a:schemeClr val="bg1"/>
                </a:solidFill>
                <a:latin typeface="Times New Roman" pitchFamily="18" charset="0"/>
                <a:cs typeface="Times New Roman" pitchFamily="18" charset="0"/>
              </a:rPr>
              <a:t>	Or </a:t>
            </a:r>
            <a:r>
              <a:rPr lang="en-US" sz="2400" dirty="0">
                <a:solidFill>
                  <a:schemeClr val="bg1"/>
                </a:solidFill>
                <a:latin typeface="Times New Roman" pitchFamily="18" charset="0"/>
                <a:cs typeface="Times New Roman" pitchFamily="18" charset="0"/>
              </a:rPr>
              <a:t>you just want a customizable video tag?</a:t>
            </a:r>
          </a:p>
          <a:p>
            <a:r>
              <a:rPr lang="en-US" sz="2400" dirty="0" smtClean="0">
                <a:solidFill>
                  <a:schemeClr val="bg1"/>
                </a:solidFill>
                <a:latin typeface="Times New Roman" pitchFamily="18" charset="0"/>
                <a:cs typeface="Times New Roman" pitchFamily="18" charset="0"/>
              </a:rPr>
              <a:t>	Web </a:t>
            </a:r>
            <a:r>
              <a:rPr lang="en-US" sz="2400" dirty="0">
                <a:solidFill>
                  <a:schemeClr val="bg1"/>
                </a:solidFill>
                <a:latin typeface="Times New Roman" pitchFamily="18" charset="0"/>
                <a:cs typeface="Times New Roman" pitchFamily="18" charset="0"/>
              </a:rPr>
              <a:t>Components – a recipe for all!</a:t>
            </a:r>
          </a:p>
          <a:p>
            <a:r>
              <a:rPr lang="en-US" sz="2400" dirty="0">
                <a:solidFill>
                  <a:schemeClr val="bg1"/>
                </a:solidFill>
                <a:latin typeface="Times New Roman" pitchFamily="18" charset="0"/>
                <a:cs typeface="Times New Roman" pitchFamily="18" charset="0"/>
              </a:rPr>
              <a:t>&lt;/talk-intro&gt;</a:t>
            </a: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@karx</a:t>
            </a:r>
          </a:p>
          <a:p>
            <a:pPr algn="ctr"/>
            <a:r>
              <a:rPr lang="en-US" sz="1600" dirty="0">
                <a:solidFill>
                  <a:schemeClr val="bg1"/>
                </a:solidFill>
                <a:latin typeface="Times New Roman" pitchFamily="18" charset="0"/>
                <a:cs typeface="Times New Roman" pitchFamily="18" charset="0"/>
              </a:rPr>
              <a:t>Founder, Akriya Technologies</a:t>
            </a:r>
          </a:p>
        </p:txBody>
      </p:sp>
    </p:spTree>
    <p:extLst>
      <p:ext uri="{BB962C8B-B14F-4D97-AF65-F5344CB8AC3E}">
        <p14:creationId xmlns:p14="http://schemas.microsoft.com/office/powerpoint/2010/main" val="463155656"/>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215405" y="338915"/>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82273" y="2083036"/>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9209" y="4878873"/>
            <a:ext cx="429300" cy="429300"/>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2247430" y="2089209"/>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59271" y="2111476"/>
            <a:ext cx="686273"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58622" y="6183662"/>
            <a:ext cx="816870" cy="55316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39909" y="1972133"/>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10746681" y="3172296"/>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9320179" y="205192"/>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65338" y="4416848"/>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6001716" y="4957346"/>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46726" y="4265629"/>
            <a:ext cx="1076310" cy="554082"/>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7167057" y="880050"/>
            <a:ext cx="695383" cy="41881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4326286" y="1700029"/>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1668087" y="205192"/>
            <a:ext cx="491771" cy="49177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62950" y="3057026"/>
            <a:ext cx="760561" cy="535565"/>
          </a:xfrm>
          <a:prstGeom prst="rect">
            <a:avLst/>
          </a:prstGeom>
        </p:spPr>
      </p:pic>
      <p:pic>
        <p:nvPicPr>
          <p:cNvPr id="31" name="Picture 2"/>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5644426" y="880050"/>
            <a:ext cx="1055549" cy="104720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344887" y="220245"/>
            <a:ext cx="5654625" cy="523220"/>
          </a:xfrm>
          <a:prstGeom prst="rect">
            <a:avLst/>
          </a:prstGeom>
        </p:spPr>
        <p:txBody>
          <a:bodyPr wrap="none">
            <a:spAutoFit/>
          </a:bodyPr>
          <a:lstStyle/>
          <a:p>
            <a:pPr algn="ctr"/>
            <a:r>
              <a:rPr lang="en-US" sz="2800" b="1" dirty="0">
                <a:solidFill>
                  <a:schemeClr val="bg1"/>
                </a:solidFill>
                <a:latin typeface="+mj-lt"/>
              </a:rPr>
              <a:t>A head </a:t>
            </a:r>
            <a:r>
              <a:rPr lang="en-US" sz="2800" b="1" dirty="0" smtClean="0">
                <a:solidFill>
                  <a:schemeClr val="bg1"/>
                </a:solidFill>
                <a:latin typeface="+mj-lt"/>
              </a:rPr>
              <a:t> start  to  Mobile  Development</a:t>
            </a:r>
            <a:endParaRPr lang="en-US" sz="2800" b="1" dirty="0">
              <a:solidFill>
                <a:schemeClr val="bg1"/>
              </a:solidFill>
              <a:latin typeface="+mj-lt"/>
            </a:endParaRPr>
          </a:p>
        </p:txBody>
      </p:sp>
      <p:sp>
        <p:nvSpPr>
          <p:cNvPr id="33" name="Rectangle 32"/>
          <p:cNvSpPr/>
          <p:nvPr/>
        </p:nvSpPr>
        <p:spPr>
          <a:xfrm>
            <a:off x="3312906" y="2680010"/>
            <a:ext cx="6494233" cy="1938992"/>
          </a:xfrm>
          <a:prstGeom prst="rect">
            <a:avLst/>
          </a:prstGeom>
        </p:spPr>
        <p:txBody>
          <a:bodyPr wrap="square">
            <a:spAutoFit/>
          </a:bodyPr>
          <a:lstStyle/>
          <a:p>
            <a:r>
              <a:rPr lang="en-US" sz="2000" dirty="0">
                <a:solidFill>
                  <a:schemeClr val="bg1"/>
                </a:solidFill>
                <a:latin typeface="Times New Roman" pitchFamily="18" charset="0"/>
                <a:cs typeface="Times New Roman" pitchFamily="18" charset="0"/>
              </a:rPr>
              <a:t>“Want to get into Mobile Development, but intimidated by the vast ocean ahead of you? Can’t decide whether to go for Native Development or React Native or Flutter?</a:t>
            </a:r>
          </a:p>
          <a:p>
            <a:r>
              <a:rPr lang="en-US" sz="2000" dirty="0">
                <a:solidFill>
                  <a:schemeClr val="bg1"/>
                </a:solidFill>
                <a:latin typeface="Times New Roman" pitchFamily="18" charset="0"/>
                <a:cs typeface="Times New Roman" pitchFamily="18" charset="0"/>
              </a:rPr>
              <a:t>Or do you also wonder if Android (or iOS) development are the only field in mobile market to get into? Here’s a session to guide you and help you choose which way to go!”</a:t>
            </a: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@ORePoala</a:t>
            </a:r>
          </a:p>
          <a:p>
            <a:pPr algn="ctr"/>
            <a:r>
              <a:rPr lang="en-US" sz="1600" dirty="0">
                <a:solidFill>
                  <a:schemeClr val="bg1"/>
                </a:solidFill>
                <a:latin typeface="Times New Roman" pitchFamily="18" charset="0"/>
                <a:cs typeface="Times New Roman" pitchFamily="18" charset="0"/>
              </a:rPr>
              <a:t>Mobile App Developer</a:t>
            </a:r>
          </a:p>
        </p:txBody>
      </p:sp>
    </p:spTree>
    <p:extLst>
      <p:ext uri="{BB962C8B-B14F-4D97-AF65-F5344CB8AC3E}">
        <p14:creationId xmlns:p14="http://schemas.microsoft.com/office/powerpoint/2010/main" val="859442963"/>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928018" y="1158995"/>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82273" y="2083036"/>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4133" y="2250710"/>
            <a:ext cx="429300" cy="429300"/>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9735872" y="4957346"/>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2079" y="368741"/>
            <a:ext cx="686273"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91426" y="6252319"/>
            <a:ext cx="816870" cy="55316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21108" y="601105"/>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10746681" y="3172296"/>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1152062" y="4350028"/>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497308" y="5106338"/>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9017844" y="266134"/>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26851" y="4583479"/>
            <a:ext cx="486055" cy="250220"/>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3544956" y="1461841"/>
            <a:ext cx="695383" cy="41881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7764446" y="1709235"/>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1826581" y="2544700"/>
            <a:ext cx="491771" cy="49177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939414" y="4082245"/>
            <a:ext cx="760561" cy="535565"/>
          </a:xfrm>
          <a:prstGeom prst="rect">
            <a:avLst/>
          </a:prstGeom>
        </p:spPr>
      </p:pic>
      <p:pic>
        <p:nvPicPr>
          <p:cNvPr id="3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5644426" y="892180"/>
            <a:ext cx="1055549" cy="102294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4180373" y="220245"/>
            <a:ext cx="3983655" cy="523220"/>
          </a:xfrm>
          <a:prstGeom prst="rect">
            <a:avLst/>
          </a:prstGeom>
        </p:spPr>
        <p:txBody>
          <a:bodyPr wrap="none">
            <a:spAutoFit/>
          </a:bodyPr>
          <a:lstStyle/>
          <a:p>
            <a:pPr algn="ctr"/>
            <a:r>
              <a:rPr lang="en-US" sz="2800" b="1" dirty="0">
                <a:solidFill>
                  <a:schemeClr val="bg1"/>
                </a:solidFill>
                <a:latin typeface="+mj-lt"/>
              </a:rPr>
              <a:t>Localization </a:t>
            </a:r>
            <a:r>
              <a:rPr lang="en-US" sz="2800" b="1" dirty="0" smtClean="0">
                <a:solidFill>
                  <a:schemeClr val="bg1"/>
                </a:solidFill>
                <a:latin typeface="+mj-lt"/>
              </a:rPr>
              <a:t> with  Pontoon</a:t>
            </a:r>
            <a:endParaRPr lang="en-US" sz="2800" b="1" dirty="0">
              <a:solidFill>
                <a:schemeClr val="bg1"/>
              </a:solidFill>
              <a:latin typeface="+mj-lt"/>
            </a:endParaRPr>
          </a:p>
        </p:txBody>
      </p:sp>
      <p:sp>
        <p:nvSpPr>
          <p:cNvPr id="33" name="Rectangle 32"/>
          <p:cNvSpPr/>
          <p:nvPr/>
        </p:nvSpPr>
        <p:spPr>
          <a:xfrm>
            <a:off x="3312906" y="2680010"/>
            <a:ext cx="6494233" cy="1569660"/>
          </a:xfrm>
          <a:prstGeom prst="rect">
            <a:avLst/>
          </a:prstGeom>
        </p:spPr>
        <p:txBody>
          <a:bodyPr wrap="square">
            <a:spAutoFit/>
          </a:bodyPr>
          <a:lstStyle/>
          <a:p>
            <a:pPr algn="just"/>
            <a:r>
              <a:rPr lang="en-US" sz="2400" dirty="0">
                <a:solidFill>
                  <a:schemeClr val="bg1"/>
                </a:solidFill>
                <a:latin typeface="Times New Roman" pitchFamily="18" charset="0"/>
                <a:cs typeface="Times New Roman" pitchFamily="18" charset="0"/>
              </a:rPr>
              <a:t>“Want to learn, know and use the computer and advanced technologies in your own local ethnic language? So let’s catch-up and break this language barrier. “</a:t>
            </a: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@soniasingla</a:t>
            </a:r>
          </a:p>
          <a:p>
            <a:pPr algn="ctr"/>
            <a:r>
              <a:rPr lang="en-US" sz="1600" dirty="0">
                <a:solidFill>
                  <a:schemeClr val="bg1"/>
                </a:solidFill>
                <a:latin typeface="Times New Roman" pitchFamily="18" charset="0"/>
                <a:cs typeface="Times New Roman" pitchFamily="18" charset="0"/>
              </a:rPr>
              <a:t>Localisation Contributor Mozilla</a:t>
            </a:r>
          </a:p>
        </p:txBody>
      </p:sp>
    </p:spTree>
    <p:extLst>
      <p:ext uri="{BB962C8B-B14F-4D97-AF65-F5344CB8AC3E}">
        <p14:creationId xmlns:p14="http://schemas.microsoft.com/office/powerpoint/2010/main" val="2843405450"/>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24221" y="636184"/>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7799" y="1578833"/>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1205" y="1956335"/>
            <a:ext cx="812186" cy="812186"/>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10462614" y="5434677"/>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30865" y="3389986"/>
            <a:ext cx="868946"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5699280" y="6138723"/>
            <a:ext cx="963940" cy="720582"/>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50497" y="102689"/>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9885419" y="2746850"/>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a:off x="2341390" y="4350028"/>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01873" y="3631814"/>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5693981" y="4640207"/>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778762" y="325968"/>
            <a:ext cx="1550022" cy="797948"/>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4141032" y="2093812"/>
            <a:ext cx="695383" cy="41881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10260733" y="1420123"/>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8532876" y="1087062"/>
            <a:ext cx="491771" cy="49177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598450" y="4007105"/>
            <a:ext cx="760561" cy="535565"/>
          </a:xfrm>
          <a:prstGeom prst="rect">
            <a:avLst/>
          </a:prstGeom>
        </p:spPr>
      </p:pic>
      <p:pic>
        <p:nvPicPr>
          <p:cNvPr id="3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5651041" y="892180"/>
            <a:ext cx="1042318" cy="102294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983962" y="-1816"/>
            <a:ext cx="4331511" cy="954107"/>
          </a:xfrm>
          <a:prstGeom prst="rect">
            <a:avLst/>
          </a:prstGeom>
        </p:spPr>
        <p:txBody>
          <a:bodyPr wrap="square">
            <a:spAutoFit/>
          </a:bodyPr>
          <a:lstStyle/>
          <a:p>
            <a:pPr algn="ctr"/>
            <a:r>
              <a:rPr lang="en-US" sz="2800" b="1" dirty="0">
                <a:solidFill>
                  <a:schemeClr val="bg1"/>
                </a:solidFill>
                <a:latin typeface="+mj-lt"/>
              </a:rPr>
              <a:t>Introduction to </a:t>
            </a:r>
            <a:endParaRPr lang="en-US" sz="2800" b="1" dirty="0" smtClean="0">
              <a:solidFill>
                <a:schemeClr val="bg1"/>
              </a:solidFill>
              <a:latin typeface="+mj-lt"/>
            </a:endParaRPr>
          </a:p>
          <a:p>
            <a:pPr algn="ctr"/>
            <a:r>
              <a:rPr lang="en-US" sz="2800" b="1" dirty="0" smtClean="0">
                <a:solidFill>
                  <a:schemeClr val="bg1"/>
                </a:solidFill>
                <a:latin typeface="+mj-lt"/>
              </a:rPr>
              <a:t>VR(Aframe.io</a:t>
            </a:r>
            <a:r>
              <a:rPr lang="en-US" sz="2800" b="1" dirty="0">
                <a:solidFill>
                  <a:schemeClr val="bg1"/>
                </a:solidFill>
                <a:latin typeface="+mj-lt"/>
              </a:rPr>
              <a:t>) &amp; AR(AR.js)</a:t>
            </a:r>
          </a:p>
        </p:txBody>
      </p:sp>
      <p:sp>
        <p:nvSpPr>
          <p:cNvPr id="33" name="Rectangle 32"/>
          <p:cNvSpPr/>
          <p:nvPr/>
        </p:nvSpPr>
        <p:spPr>
          <a:xfrm>
            <a:off x="2934133" y="2746850"/>
            <a:ext cx="6494233" cy="1569660"/>
          </a:xfrm>
          <a:prstGeom prst="rect">
            <a:avLst/>
          </a:prstGeom>
        </p:spPr>
        <p:txBody>
          <a:bodyPr wrap="square">
            <a:spAutoFit/>
          </a:bodyPr>
          <a:lstStyle/>
          <a:p>
            <a:pPr algn="just"/>
            <a:r>
              <a:rPr lang="en-US" sz="2400" dirty="0">
                <a:solidFill>
                  <a:schemeClr val="bg1"/>
                </a:solidFill>
                <a:latin typeface="Times New Roman" pitchFamily="18" charset="0"/>
                <a:cs typeface="Times New Roman" pitchFamily="18" charset="0"/>
              </a:rPr>
              <a:t>“Stay relevant to the market for next 20-30 years. Add webVR to your Resume now. In the Session, we will dive into Open Source Project Aframe.io and discuss the career path you can take with VR.”</a:t>
            </a: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@suhailsinghbains</a:t>
            </a:r>
          </a:p>
          <a:p>
            <a:pPr algn="ctr"/>
            <a:r>
              <a:rPr lang="en-US" sz="1600" dirty="0">
                <a:solidFill>
                  <a:schemeClr val="bg1"/>
                </a:solidFill>
                <a:latin typeface="Times New Roman" pitchFamily="18" charset="0"/>
                <a:cs typeface="Times New Roman" pitchFamily="18" charset="0"/>
              </a:rPr>
              <a:t>Representative, Mozilla</a:t>
            </a:r>
          </a:p>
        </p:txBody>
      </p:sp>
    </p:spTree>
    <p:extLst>
      <p:ext uri="{BB962C8B-B14F-4D97-AF65-F5344CB8AC3E}">
        <p14:creationId xmlns:p14="http://schemas.microsoft.com/office/powerpoint/2010/main" val="16415721"/>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176" y="296452"/>
            <a:ext cx="594664"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7349" y="1893844"/>
            <a:ext cx="429376" cy="25738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6740" y="3870158"/>
            <a:ext cx="429300" cy="429300"/>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7246687" y="4044199"/>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9988" y="1927848"/>
            <a:ext cx="686273"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82991" y="6416705"/>
            <a:ext cx="816870" cy="55316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21108" y="601105"/>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9985004" y="3276581"/>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1152062" y="4350028"/>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334393" y="4271087"/>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3494504" y="4957346"/>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41977" y="290098"/>
            <a:ext cx="486055" cy="250220"/>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flipH="1">
            <a:off x="343253" y="2837319"/>
            <a:ext cx="982568" cy="591775"/>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flipH="1" flipV="1">
            <a:off x="8088513" y="1640005"/>
            <a:ext cx="783569" cy="253839"/>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10992301" y="1132623"/>
            <a:ext cx="919447" cy="919447"/>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75070" y="5216409"/>
            <a:ext cx="760561" cy="535565"/>
          </a:xfrm>
          <a:prstGeom prst="rect">
            <a:avLst/>
          </a:prstGeom>
        </p:spPr>
      </p:pic>
      <p:pic>
        <p:nvPicPr>
          <p:cNvPr id="3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5655066" y="892180"/>
            <a:ext cx="1034269" cy="102294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515975" y="189468"/>
            <a:ext cx="5262787" cy="523220"/>
          </a:xfrm>
          <a:prstGeom prst="rect">
            <a:avLst/>
          </a:prstGeom>
        </p:spPr>
        <p:txBody>
          <a:bodyPr wrap="none">
            <a:spAutoFit/>
          </a:bodyPr>
          <a:lstStyle/>
          <a:p>
            <a:pPr algn="ctr"/>
            <a:r>
              <a:rPr lang="en-US" sz="2800" b="1" dirty="0">
                <a:solidFill>
                  <a:schemeClr val="bg1"/>
                </a:solidFill>
                <a:latin typeface="+mj-lt"/>
              </a:rPr>
              <a:t>Getting </a:t>
            </a:r>
            <a:r>
              <a:rPr lang="en-US" sz="2800" b="1" dirty="0" smtClean="0">
                <a:solidFill>
                  <a:schemeClr val="bg1"/>
                </a:solidFill>
                <a:latin typeface="+mj-lt"/>
              </a:rPr>
              <a:t> Started  with  Open  Source</a:t>
            </a:r>
            <a:endParaRPr lang="en-US" sz="2800" b="1" dirty="0">
              <a:solidFill>
                <a:schemeClr val="bg1"/>
              </a:solidFill>
              <a:latin typeface="+mj-lt"/>
            </a:endParaRPr>
          </a:p>
        </p:txBody>
      </p:sp>
      <p:sp>
        <p:nvSpPr>
          <p:cNvPr id="33" name="Rectangle 32"/>
          <p:cNvSpPr/>
          <p:nvPr/>
        </p:nvSpPr>
        <p:spPr>
          <a:xfrm>
            <a:off x="3212060" y="2837319"/>
            <a:ext cx="6494233" cy="1569660"/>
          </a:xfrm>
          <a:prstGeom prst="rect">
            <a:avLst/>
          </a:prstGeom>
        </p:spPr>
        <p:txBody>
          <a:bodyPr wrap="square">
            <a:spAutoFit/>
          </a:bodyPr>
          <a:lstStyle/>
          <a:p>
            <a:pPr algn="just"/>
            <a:r>
              <a:rPr lang="en-US" sz="2400" dirty="0">
                <a:solidFill>
                  <a:schemeClr val="bg1"/>
                </a:solidFill>
                <a:latin typeface="Times New Roman" pitchFamily="18" charset="0"/>
                <a:cs typeface="Times New Roman" pitchFamily="18" charset="0"/>
              </a:rPr>
              <a:t>“Get to know how student got converted himself as an Open Source contributor. Learn what he learned through his journey as App Reviewer, Evangelist and Community Coordinator.”</a:t>
            </a:r>
          </a:p>
        </p:txBody>
      </p:sp>
      <p:sp>
        <p:nvSpPr>
          <p:cNvPr id="34" name="Rectangle 33"/>
          <p:cNvSpPr/>
          <p:nvPr/>
        </p:nvSpPr>
        <p:spPr>
          <a:xfrm>
            <a:off x="3124199" y="1927848"/>
            <a:ext cx="6096000" cy="830997"/>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@lamvp7</a:t>
            </a:r>
          </a:p>
          <a:p>
            <a:pPr algn="ctr"/>
            <a:r>
              <a:rPr lang="en-US" sz="1600" dirty="0">
                <a:solidFill>
                  <a:schemeClr val="bg1"/>
                </a:solidFill>
                <a:latin typeface="Times New Roman" pitchFamily="18" charset="0"/>
                <a:cs typeface="Times New Roman" pitchFamily="18" charset="0"/>
              </a:rPr>
              <a:t>Mozilla Tech Speaker</a:t>
            </a:r>
          </a:p>
          <a:p>
            <a:pPr algn="ctr"/>
            <a:r>
              <a:rPr lang="en-US" sz="1600" dirty="0">
                <a:solidFill>
                  <a:schemeClr val="bg1"/>
                </a:solidFill>
                <a:latin typeface="Times New Roman" pitchFamily="18" charset="0"/>
                <a:cs typeface="Times New Roman" pitchFamily="18" charset="0"/>
              </a:rPr>
              <a:t>Mozilla Reps</a:t>
            </a:r>
          </a:p>
        </p:txBody>
      </p:sp>
    </p:spTree>
    <p:extLst>
      <p:ext uri="{BB962C8B-B14F-4D97-AF65-F5344CB8AC3E}">
        <p14:creationId xmlns:p14="http://schemas.microsoft.com/office/powerpoint/2010/main" val="2162642744"/>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718555" y="1449775"/>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82273" y="2083036"/>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6740" y="359597"/>
            <a:ext cx="429300" cy="4293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232" y="773331"/>
            <a:ext cx="686273" cy="46472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18248" y="6325923"/>
            <a:ext cx="816870" cy="55316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22076" y="43215"/>
            <a:ext cx="823848" cy="557890"/>
          </a:xfrm>
          <a:prstGeom prst="rect">
            <a:avLst/>
          </a:prstGeom>
        </p:spPr>
      </p:pic>
      <p:pic>
        <p:nvPicPr>
          <p:cNvPr id="11" name="Picture 10"/>
          <p:cNvPicPr>
            <a:picLocks noChangeAspect="1"/>
          </p:cNvPicPr>
          <p:nvPr/>
        </p:nvPicPr>
        <p:blipFill rotWithShape="1">
          <a:blip r:embed="rId15" cstate="print">
            <a:extLst>
              <a:ext uri="{28A0092B-C50C-407E-A947-70E740481C1C}">
                <a14:useLocalDpi xmlns:a14="http://schemas.microsoft.com/office/drawing/2010/main" val="0"/>
              </a:ext>
            </a:extLst>
          </a:blip>
          <a:srcRect l="46057" t="70172"/>
          <a:stretch/>
        </p:blipFill>
        <p:spPr>
          <a:xfrm>
            <a:off x="5927307" y="4957346"/>
            <a:ext cx="945106" cy="297703"/>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10746681" y="3172296"/>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4003596" y="3414407"/>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27653" y="4581465"/>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693494" y="3955327"/>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617084" y="688590"/>
            <a:ext cx="486055" cy="250220"/>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9681091" y="2004032"/>
            <a:ext cx="695383" cy="418811"/>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7764446" y="1709235"/>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11700229" y="1132622"/>
            <a:ext cx="491771" cy="49177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648503" y="4813578"/>
            <a:ext cx="760561" cy="535565"/>
          </a:xfrm>
          <a:prstGeom prst="rect">
            <a:avLst/>
          </a:prstGeom>
        </p:spPr>
      </p:pic>
      <p:pic>
        <p:nvPicPr>
          <p:cNvPr id="3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5656853" y="892180"/>
            <a:ext cx="1030694" cy="1022945"/>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636746" y="96631"/>
            <a:ext cx="5070906" cy="830997"/>
          </a:xfrm>
          <a:prstGeom prst="rect">
            <a:avLst/>
          </a:prstGeom>
        </p:spPr>
        <p:txBody>
          <a:bodyPr wrap="square">
            <a:spAutoFit/>
          </a:bodyPr>
          <a:lstStyle/>
          <a:p>
            <a:pPr algn="ctr"/>
            <a:r>
              <a:rPr lang="en-US" sz="2400" b="1" dirty="0" smtClean="0">
                <a:solidFill>
                  <a:schemeClr val="bg1"/>
                </a:solidFill>
                <a:latin typeface="+mj-lt"/>
              </a:rPr>
              <a:t>Kotlin/Native</a:t>
            </a:r>
            <a:endParaRPr lang="en-US" sz="2400" b="1" dirty="0">
              <a:solidFill>
                <a:schemeClr val="bg1"/>
              </a:solidFill>
              <a:latin typeface="+mj-lt"/>
            </a:endParaRPr>
          </a:p>
          <a:p>
            <a:pPr algn="ctr"/>
            <a:r>
              <a:rPr lang="en-US" sz="2400" b="1" dirty="0">
                <a:solidFill>
                  <a:schemeClr val="bg1"/>
                </a:solidFill>
                <a:latin typeface="+mj-lt"/>
              </a:rPr>
              <a:t>Magic of Shared Code</a:t>
            </a:r>
          </a:p>
        </p:txBody>
      </p:sp>
      <p:sp>
        <p:nvSpPr>
          <p:cNvPr id="33" name="Rectangle 32"/>
          <p:cNvSpPr/>
          <p:nvPr/>
        </p:nvSpPr>
        <p:spPr>
          <a:xfrm>
            <a:off x="1996099" y="2649022"/>
            <a:ext cx="8807523" cy="2308324"/>
          </a:xfrm>
          <a:prstGeom prst="rect">
            <a:avLst/>
          </a:prstGeom>
        </p:spPr>
        <p:txBody>
          <a:bodyPr wrap="square">
            <a:spAutoFit/>
          </a:bodyPr>
          <a:lstStyle/>
          <a:p>
            <a:pPr algn="just"/>
            <a:r>
              <a:rPr lang="en-US" sz="2400" dirty="0">
                <a:solidFill>
                  <a:schemeClr val="bg1"/>
                </a:solidFill>
                <a:latin typeface="Times New Roman" pitchFamily="18" charset="0"/>
                <a:cs typeface="Times New Roman" pitchFamily="18" charset="0"/>
              </a:rPr>
              <a:t>“Leveraging the power of Kotlin Language to support multi-platform and sharing code </a:t>
            </a:r>
            <a:r>
              <a:rPr lang="en-US" sz="2400" dirty="0" smtClean="0">
                <a:solidFill>
                  <a:schemeClr val="bg1"/>
                </a:solidFill>
                <a:latin typeface="Times New Roman" pitchFamily="18" charset="0"/>
                <a:cs typeface="Times New Roman" pitchFamily="18" charset="0"/>
              </a:rPr>
              <a:t>(business </a:t>
            </a:r>
            <a:r>
              <a:rPr lang="en-US" sz="2400" dirty="0">
                <a:solidFill>
                  <a:schemeClr val="bg1"/>
                </a:solidFill>
                <a:latin typeface="Times New Roman" pitchFamily="18" charset="0"/>
                <a:cs typeface="Times New Roman" pitchFamily="18" charset="0"/>
              </a:rPr>
              <a:t>logic) among multiple platforms. For companies targeting their product  on multiple platform is quite big task, But Business logic is same. So why repeat the business logic on every platform. With Kotlin/MultiPlatform and Kotlin/Native you follow code common and respect the  Platform</a:t>
            </a:r>
            <a:r>
              <a:rPr lang="en-US" sz="2400" dirty="0" smtClean="0">
                <a:solidFill>
                  <a:schemeClr val="bg1"/>
                </a:solidFill>
                <a:latin typeface="Times New Roman" pitchFamily="18" charset="0"/>
                <a:cs typeface="Times New Roman" pitchFamily="18" charset="0"/>
              </a:rPr>
              <a:t>.”</a:t>
            </a:r>
            <a:endParaRPr lang="en-US" sz="2400" dirty="0">
              <a:solidFill>
                <a:schemeClr val="bg1"/>
              </a:solidFill>
              <a:latin typeface="Times New Roman" pitchFamily="18" charset="0"/>
              <a:cs typeface="Times New Roman" pitchFamily="18" charset="0"/>
            </a:endParaRP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@theLimitBreaker</a:t>
            </a:r>
          </a:p>
          <a:p>
            <a:pPr algn="ctr"/>
            <a:r>
              <a:rPr lang="en-US" sz="1600" dirty="0">
                <a:solidFill>
                  <a:schemeClr val="bg1"/>
                </a:solidFill>
                <a:latin typeface="Times New Roman" pitchFamily="18" charset="0"/>
                <a:cs typeface="Times New Roman" pitchFamily="18" charset="0"/>
              </a:rPr>
              <a:t>Google Certified Associate Android Developer</a:t>
            </a:r>
          </a:p>
        </p:txBody>
      </p:sp>
    </p:spTree>
    <p:extLst>
      <p:ext uri="{BB962C8B-B14F-4D97-AF65-F5344CB8AC3E}">
        <p14:creationId xmlns:p14="http://schemas.microsoft.com/office/powerpoint/2010/main" val="4107322541"/>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358" y="-77802"/>
            <a:ext cx="12565118" cy="7110248"/>
          </a:xfrm>
          <a:prstGeom prst="rect">
            <a:avLst/>
          </a:prstGeom>
          <a:gradFill>
            <a:gsLst>
              <a:gs pos="76000">
                <a:srgbClr val="3D7CA9"/>
              </a:gs>
              <a:gs pos="100000">
                <a:schemeClr val="accent4">
                  <a:lumMod val="60000"/>
                  <a:lumOff val="40000"/>
                </a:schemeClr>
              </a:gs>
              <a:gs pos="0">
                <a:schemeClr val="accent4">
                  <a:lumMod val="50000"/>
                </a:schemeClr>
              </a:gs>
              <a:gs pos="100000">
                <a:schemeClr val="accent1">
                  <a:lumMod val="45000"/>
                  <a:lumOff val="55000"/>
                </a:schemeClr>
              </a:gs>
              <a:gs pos="100000">
                <a:schemeClr val="accent1">
                  <a:lumMod val="45000"/>
                  <a:lumOff val="55000"/>
                </a:schemeClr>
              </a:gs>
              <a:gs pos="97000">
                <a:schemeClr val="accent4">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10358" y="6161080"/>
            <a:ext cx="12583216" cy="1617579"/>
          </a:xfrm>
          <a:prstGeom prst="ellipse">
            <a:avLst/>
          </a:prstGeom>
          <a:solidFill>
            <a:srgbClr val="F5DD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682" y="6160953"/>
            <a:ext cx="850404" cy="57587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53" y="6203950"/>
            <a:ext cx="662991" cy="662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807652" y="1378508"/>
            <a:ext cx="487732" cy="4877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877728" y="2326801"/>
            <a:ext cx="435077" cy="2608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515" y="2083323"/>
            <a:ext cx="429300" cy="429300"/>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46057" t="70172"/>
          <a:stretch/>
        </p:blipFill>
        <p:spPr>
          <a:xfrm>
            <a:off x="7754959" y="4783639"/>
            <a:ext cx="831922" cy="26205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24950" y="3615292"/>
            <a:ext cx="686273" cy="46472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23820" y="4878873"/>
            <a:ext cx="2011285" cy="12721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223343">
            <a:off x="2704775" y="5437239"/>
            <a:ext cx="1216262" cy="82362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8174">
            <a:off x="854255" y="5118107"/>
            <a:ext cx="1627664" cy="162766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91987" y="4777367"/>
            <a:ext cx="2107874" cy="142740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5908" y="6314589"/>
            <a:ext cx="428625" cy="428625"/>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58622" y="6183662"/>
            <a:ext cx="816870" cy="553164"/>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6372" y="-17559"/>
            <a:ext cx="823848" cy="557890"/>
          </a:xfrm>
          <a:prstGeom prst="rect">
            <a:avLst/>
          </a:prstGeom>
        </p:spPr>
      </p:pic>
      <p:pic>
        <p:nvPicPr>
          <p:cNvPr id="20" name="Picture 19"/>
          <p:cNvPicPr>
            <a:picLocks noChangeAspect="1"/>
          </p:cNvPicPr>
          <p:nvPr/>
        </p:nvPicPr>
        <p:blipFill rotWithShape="1">
          <a:blip r:embed="rId16" cstate="print">
            <a:extLst>
              <a:ext uri="{28A0092B-C50C-407E-A947-70E740481C1C}">
                <a14:useLocalDpi xmlns:a14="http://schemas.microsoft.com/office/drawing/2010/main" val="0"/>
              </a:ext>
            </a:extLst>
          </a:blip>
          <a:srcRect l="45952" t="23133" r="-537" b="46965"/>
          <a:stretch/>
        </p:blipFill>
        <p:spPr>
          <a:xfrm flipV="1">
            <a:off x="11268553" y="2512623"/>
            <a:ext cx="750627" cy="305026"/>
          </a:xfrm>
          <a:prstGeom prst="rect">
            <a:avLst/>
          </a:prstGeom>
        </p:spPr>
      </p:pic>
      <p:pic>
        <p:nvPicPr>
          <p:cNvPr id="21" name="Picture 20"/>
          <p:cNvPicPr>
            <a:picLocks noChangeAspect="1"/>
          </p:cNvPicPr>
          <p:nvPr/>
        </p:nvPicPr>
        <p:blipFill rotWithShape="1">
          <a:blip r:embed="rId17" cstate="print">
            <a:extLst>
              <a:ext uri="{28A0092B-C50C-407E-A947-70E740481C1C}">
                <a14:useLocalDpi xmlns:a14="http://schemas.microsoft.com/office/drawing/2010/main" val="0"/>
              </a:ext>
            </a:extLst>
          </a:blip>
          <a:srcRect r="45649" b="69867"/>
          <a:stretch/>
        </p:blipFill>
        <p:spPr>
          <a:xfrm flipH="1">
            <a:off x="98830" y="4430494"/>
            <a:ext cx="1189328" cy="385285"/>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98731" y="3615793"/>
            <a:ext cx="569432" cy="46422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3769842" y="5434677"/>
            <a:ext cx="796289" cy="47733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76830" y="1546136"/>
            <a:ext cx="486055" cy="250220"/>
          </a:xfrm>
          <a:prstGeom prst="rect">
            <a:avLst/>
          </a:prstGeom>
        </p:spPr>
      </p:pic>
      <p:pic>
        <p:nvPicPr>
          <p:cNvPr id="25" name="Picture 24"/>
          <p:cNvPicPr>
            <a:picLocks noChangeAspect="1"/>
          </p:cNvPicPr>
          <p:nvPr/>
        </p:nvPicPr>
        <p:blipFill rotWithShape="1">
          <a:blip r:embed="rId21" cstate="print">
            <a:extLst>
              <a:ext uri="{28A0092B-C50C-407E-A947-70E740481C1C}">
                <a14:useLocalDpi xmlns:a14="http://schemas.microsoft.com/office/drawing/2010/main" val="0"/>
              </a:ext>
            </a:extLst>
          </a:blip>
          <a:srcRect l="14560" t="43085" r="46702" b="22462"/>
          <a:stretch/>
        </p:blipFill>
        <p:spPr>
          <a:xfrm>
            <a:off x="3944295" y="1127325"/>
            <a:ext cx="695383" cy="418811"/>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0733">
            <a:off x="8916988" y="5489798"/>
            <a:ext cx="1216262" cy="823622"/>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r="45649" b="69867"/>
          <a:stretch/>
        </p:blipFill>
        <p:spPr>
          <a:xfrm>
            <a:off x="10968163" y="233353"/>
            <a:ext cx="1058289" cy="342835"/>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9917293" y="1620354"/>
            <a:ext cx="491771" cy="491771"/>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82145" y="5105428"/>
            <a:ext cx="760561" cy="535565"/>
          </a:xfrm>
          <a:prstGeom prst="rect">
            <a:avLst/>
          </a:prstGeom>
        </p:spPr>
      </p:pic>
      <p:pic>
        <p:nvPicPr>
          <p:cNvPr id="3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5655066" y="909333"/>
            <a:ext cx="1034269" cy="988639"/>
          </a:xfrm>
          <a:prstGeom prst="ellipse">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769842" y="158690"/>
            <a:ext cx="4804713" cy="584775"/>
          </a:xfrm>
          <a:prstGeom prst="rect">
            <a:avLst/>
          </a:prstGeom>
        </p:spPr>
        <p:txBody>
          <a:bodyPr wrap="none">
            <a:spAutoFit/>
          </a:bodyPr>
          <a:lstStyle/>
          <a:p>
            <a:pPr algn="ctr"/>
            <a:r>
              <a:rPr lang="en-US" sz="3200" b="1" dirty="0">
                <a:solidFill>
                  <a:schemeClr val="bg1"/>
                </a:solidFill>
                <a:latin typeface="+mj-lt"/>
              </a:rPr>
              <a:t>Design the Open Source way</a:t>
            </a:r>
          </a:p>
        </p:txBody>
      </p:sp>
      <p:sp>
        <p:nvSpPr>
          <p:cNvPr id="33" name="Rectangle 32"/>
          <p:cNvSpPr/>
          <p:nvPr/>
        </p:nvSpPr>
        <p:spPr>
          <a:xfrm>
            <a:off x="2108922" y="2649022"/>
            <a:ext cx="8144656" cy="2308324"/>
          </a:xfrm>
          <a:prstGeom prst="rect">
            <a:avLst/>
          </a:prstGeom>
        </p:spPr>
        <p:txBody>
          <a:bodyPr wrap="square">
            <a:spAutoFit/>
          </a:bodyPr>
          <a:lstStyle/>
          <a:p>
            <a:pPr algn="just"/>
            <a:r>
              <a:rPr lang="en-US" sz="2400" dirty="0">
                <a:solidFill>
                  <a:schemeClr val="bg1"/>
                </a:solidFill>
                <a:latin typeface="Times New Roman" pitchFamily="18" charset="0"/>
                <a:cs typeface="Times New Roman" pitchFamily="18" charset="0"/>
              </a:rPr>
              <a:t>“Creating graphic design with open source tools works, and the tools look similar to the expensive tools  we know. The Biggest impediment to switching is lack of awareness and assumed file incompatibility. In this session we will discuss the fundamentals of Design, typography, color and the tools available for graphic design.”</a:t>
            </a:r>
          </a:p>
        </p:txBody>
      </p:sp>
      <p:sp>
        <p:nvSpPr>
          <p:cNvPr id="34" name="Rectangle 33"/>
          <p:cNvSpPr/>
          <p:nvPr/>
        </p:nvSpPr>
        <p:spPr>
          <a:xfrm>
            <a:off x="3124199" y="1927848"/>
            <a:ext cx="6096000" cy="584775"/>
          </a:xfrm>
          <a:prstGeom prst="rect">
            <a:avLst/>
          </a:prstGeom>
        </p:spPr>
        <p:txBody>
          <a:bodyPr>
            <a:spAutoFit/>
          </a:bodyPr>
          <a:lstStyle/>
          <a:p>
            <a:pPr algn="ctr"/>
            <a:r>
              <a:rPr lang="en-US" sz="1600" dirty="0">
                <a:solidFill>
                  <a:schemeClr val="bg1"/>
                </a:solidFill>
                <a:latin typeface="Times New Roman" pitchFamily="18" charset="0"/>
                <a:cs typeface="Times New Roman" pitchFamily="18" charset="0"/>
              </a:rPr>
              <a:t>@iamtanzeelkhan</a:t>
            </a:r>
          </a:p>
          <a:p>
            <a:pPr algn="ctr"/>
            <a:r>
              <a:rPr lang="en-US" sz="1600" dirty="0">
                <a:solidFill>
                  <a:schemeClr val="bg1"/>
                </a:solidFill>
                <a:latin typeface="Times New Roman" pitchFamily="18" charset="0"/>
                <a:cs typeface="Times New Roman" pitchFamily="18" charset="0"/>
              </a:rPr>
              <a:t>Reps Mentor, Mozilla</a:t>
            </a:r>
          </a:p>
        </p:txBody>
      </p:sp>
    </p:spTree>
    <p:extLst>
      <p:ext uri="{BB962C8B-B14F-4D97-AF65-F5344CB8AC3E}">
        <p14:creationId xmlns:p14="http://schemas.microsoft.com/office/powerpoint/2010/main" val="3143784165"/>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4.44444E-6 L 0.04349 -0.01459 " pathEditMode="relative" rAng="0" ptsTypes="AA">
                                      <p:cBhvr>
                                        <p:cTn id="6" dur="6000" fill="hold"/>
                                        <p:tgtEl>
                                          <p:spTgt spid="27"/>
                                        </p:tgtEl>
                                        <p:attrNameLst>
                                          <p:attrName>ppt_x</p:attrName>
                                          <p:attrName>ppt_y</p:attrName>
                                        </p:attrNameLst>
                                      </p:cBhvr>
                                      <p:rCtr x="2174" y="-741"/>
                                    </p:animMotion>
                                  </p:childTnLst>
                                </p:cTn>
                              </p:par>
                              <p:par>
                                <p:cTn id="7" presetID="63" presetClass="path" presetSubtype="0" accel="50000" decel="50000" fill="hold" nodeType="withEffect">
                                  <p:stCondLst>
                                    <p:cond delay="0"/>
                                  </p:stCondLst>
                                  <p:childTnLst>
                                    <p:animMotion origin="layout" path="M 3.125E-6 1.38778E-17 L 0.01106 0.02083 " pathEditMode="relative" rAng="0" ptsTypes="AA">
                                      <p:cBhvr>
                                        <p:cTn id="8" dur="6000" fill="hold"/>
                                        <p:tgtEl>
                                          <p:spTgt spid="24"/>
                                        </p:tgtEl>
                                        <p:attrNameLst>
                                          <p:attrName>ppt_x</p:attrName>
                                          <p:attrName>ppt_y</p:attrName>
                                        </p:attrNameLst>
                                      </p:cBhvr>
                                      <p:rCtr x="547" y="1042"/>
                                    </p:animMotion>
                                  </p:childTnLst>
                                </p:cTn>
                              </p:par>
                              <p:par>
                                <p:cTn id="9" presetID="63" presetClass="path" presetSubtype="0" accel="50000" decel="50000" fill="hold" nodeType="withEffect">
                                  <p:stCondLst>
                                    <p:cond delay="0"/>
                                  </p:stCondLst>
                                  <p:childTnLst>
                                    <p:animMotion origin="layout" path="M -3.54167E-6 3.7037E-7 L 0.0224 -0.0162 " pathEditMode="relative" rAng="0" ptsTypes="AA">
                                      <p:cBhvr>
                                        <p:cTn id="10" dur="6000" fill="hold"/>
                                        <p:tgtEl>
                                          <p:spTgt spid="10"/>
                                        </p:tgtEl>
                                        <p:attrNameLst>
                                          <p:attrName>ppt_x</p:attrName>
                                          <p:attrName>ppt_y</p:attrName>
                                        </p:attrNameLst>
                                      </p:cBhvr>
                                      <p:rCtr x="1120" y="-810"/>
                                    </p:animMotion>
                                  </p:childTnLst>
                                </p:cTn>
                              </p:par>
                              <p:par>
                                <p:cTn id="11" presetID="63" presetClass="path" presetSubtype="0" accel="50000" decel="50000" fill="hold" nodeType="withEffect">
                                  <p:stCondLst>
                                    <p:cond delay="0"/>
                                  </p:stCondLst>
                                  <p:childTnLst>
                                    <p:animMotion origin="layout" path="M -2.52506E-7 -1.11111E-6 L 0.04868 -0.00185 " pathEditMode="relative" rAng="0" ptsTypes="AA">
                                      <p:cBhvr>
                                        <p:cTn id="12" dur="6000" fill="hold"/>
                                        <p:tgtEl>
                                          <p:spTgt spid="25"/>
                                        </p:tgtEl>
                                        <p:attrNameLst>
                                          <p:attrName>ppt_x</p:attrName>
                                          <p:attrName>ppt_y</p:attrName>
                                        </p:attrNameLst>
                                      </p:cBhvr>
                                      <p:rCtr x="2434" y="-93"/>
                                    </p:animMotion>
                                  </p:childTnLst>
                                </p:cTn>
                              </p:par>
                              <p:par>
                                <p:cTn id="13" presetID="63" presetClass="path" presetSubtype="0" accel="50000" decel="50000" fill="hold" nodeType="withEffect">
                                  <p:stCondLst>
                                    <p:cond delay="0"/>
                                  </p:stCondLst>
                                  <p:childTnLst>
                                    <p:animMotion origin="layout" path="M 4.16667E-6 2.59259E-6 L 0.0194 -0.01181 " pathEditMode="relative" rAng="0" ptsTypes="AA">
                                      <p:cBhvr>
                                        <p:cTn id="14" dur="6000" fill="hold"/>
                                        <p:tgtEl>
                                          <p:spTgt spid="12"/>
                                        </p:tgtEl>
                                        <p:attrNameLst>
                                          <p:attrName>ppt_x</p:attrName>
                                          <p:attrName>ppt_y</p:attrName>
                                        </p:attrNameLst>
                                      </p:cBhvr>
                                      <p:rCtr x="964" y="-602"/>
                                    </p:animMotion>
                                  </p:childTnLst>
                                </p:cTn>
                              </p:par>
                              <p:par>
                                <p:cTn id="15" presetID="35" presetClass="path" presetSubtype="0" accel="50000" decel="50000" fill="hold" nodeType="withEffect">
                                  <p:stCondLst>
                                    <p:cond delay="0"/>
                                  </p:stCondLst>
                                  <p:childTnLst>
                                    <p:animMotion origin="layout" path="M 4.375E-6 2.96296E-6 L -0.02097 0.01412 " pathEditMode="relative" rAng="0" ptsTypes="AA">
                                      <p:cBhvr>
                                        <p:cTn id="16" dur="6000" fill="hold"/>
                                        <p:tgtEl>
                                          <p:spTgt spid="18"/>
                                        </p:tgtEl>
                                        <p:attrNameLst>
                                          <p:attrName>ppt_x</p:attrName>
                                          <p:attrName>ppt_y</p:attrName>
                                        </p:attrNameLst>
                                      </p:cBhvr>
                                      <p:rCtr x="-1055" y="694"/>
                                    </p:animMotion>
                                  </p:childTnLst>
                                </p:cTn>
                              </p:par>
                              <p:par>
                                <p:cTn id="17" presetID="35" presetClass="path" presetSubtype="0" accel="50000" decel="50000" fill="hold" nodeType="withEffect">
                                  <p:stCondLst>
                                    <p:cond delay="0"/>
                                  </p:stCondLst>
                                  <p:childTnLst>
                                    <p:animMotion origin="layout" path="M -2.91667E-6 3.33333E-6 L -0.01562 -0.00348 " pathEditMode="relative" rAng="0" ptsTypes="AA">
                                      <p:cBhvr>
                                        <p:cTn id="18" dur="6000" fill="hold"/>
                                        <p:tgtEl>
                                          <p:spTgt spid="9"/>
                                        </p:tgtEl>
                                        <p:attrNameLst>
                                          <p:attrName>ppt_x</p:attrName>
                                          <p:attrName>ppt_y</p:attrName>
                                        </p:attrNameLst>
                                      </p:cBhvr>
                                      <p:rCtr x="-781" y="-185"/>
                                    </p:animMotion>
                                  </p:childTnLst>
                                </p:cTn>
                              </p:par>
                              <p:par>
                                <p:cTn id="19" presetID="35" presetClass="path" presetSubtype="0" accel="50000" decel="50000" fill="hold" nodeType="withEffect">
                                  <p:stCondLst>
                                    <p:cond delay="0"/>
                                  </p:stCondLst>
                                  <p:childTnLst>
                                    <p:animMotion origin="layout" path="M -1.45833E-6 2.77556E-17 L -0.01172 0.01528 " pathEditMode="relative" rAng="0" ptsTypes="AA">
                                      <p:cBhvr>
                                        <p:cTn id="20" dur="6000" fill="hold"/>
                                        <p:tgtEl>
                                          <p:spTgt spid="19"/>
                                        </p:tgtEl>
                                        <p:attrNameLst>
                                          <p:attrName>ppt_x</p:attrName>
                                          <p:attrName>ppt_y</p:attrName>
                                        </p:attrNameLst>
                                      </p:cBhvr>
                                      <p:rCtr x="-586" y="764"/>
                                    </p:animMotion>
                                  </p:childTnLst>
                                </p:cTn>
                              </p:par>
                              <p:par>
                                <p:cTn id="21" presetID="35" presetClass="path" presetSubtype="0" accel="50000" decel="50000" fill="hold" nodeType="withEffect">
                                  <p:stCondLst>
                                    <p:cond delay="0"/>
                                  </p:stCondLst>
                                  <p:childTnLst>
                                    <p:animMotion origin="layout" path="M -1.25E-6 2.22222E-6 L -0.01185 -0.00162 " pathEditMode="relative" rAng="0" ptsTypes="AA">
                                      <p:cBhvr>
                                        <p:cTn id="22" dur="6000" fill="hold"/>
                                        <p:tgtEl>
                                          <p:spTgt spid="8"/>
                                        </p:tgtEl>
                                        <p:attrNameLst>
                                          <p:attrName>ppt_x</p:attrName>
                                          <p:attrName>ppt_y</p:attrName>
                                        </p:attrNameLst>
                                      </p:cBhvr>
                                      <p:rCtr x="-599" y="-93"/>
                                    </p:animMotion>
                                  </p:childTnLst>
                                </p:cTn>
                              </p:par>
                              <p:par>
                                <p:cTn id="23" presetID="35" presetClass="path" presetSubtype="0" accel="50000" decel="50000" fill="hold" nodeType="withEffect">
                                  <p:stCondLst>
                                    <p:cond delay="0"/>
                                  </p:stCondLst>
                                  <p:childTnLst>
                                    <p:animMotion origin="layout" path="M -4.79167E-6 -7.40741E-7 L 0.02943 0.00556 " pathEditMode="relative" rAng="0" ptsTypes="AA">
                                      <p:cBhvr>
                                        <p:cTn id="24" dur="6000" fill="hold"/>
                                        <p:tgtEl>
                                          <p:spTgt spid="20"/>
                                        </p:tgtEl>
                                        <p:attrNameLst>
                                          <p:attrName>ppt_x</p:attrName>
                                          <p:attrName>ppt_y</p:attrName>
                                        </p:attrNameLst>
                                      </p:cBhvr>
                                      <p:rCtr x="1471" y="278"/>
                                    </p:animMotion>
                                  </p:childTnLst>
                                </p:cTn>
                              </p:par>
                              <p:par>
                                <p:cTn id="25" presetID="35" presetClass="path" presetSubtype="0" accel="50000" decel="50000" fill="hold" nodeType="withEffect">
                                  <p:stCondLst>
                                    <p:cond delay="0"/>
                                  </p:stCondLst>
                                  <p:childTnLst>
                                    <p:animMotion origin="layout" path="M -0.03229 -0.01759 L -4.79167E-6 1.85185E-6 " pathEditMode="relative" rAng="0" ptsTypes="AA">
                                      <p:cBhvr>
                                        <p:cTn id="26" dur="6000" fill="hold"/>
                                        <p:tgtEl>
                                          <p:spTgt spid="22"/>
                                        </p:tgtEl>
                                        <p:attrNameLst>
                                          <p:attrName>ppt_x</p:attrName>
                                          <p:attrName>ppt_y</p:attrName>
                                        </p:attrNameLst>
                                      </p:cBhvr>
                                      <p:rCtr x="1615" y="880"/>
                                    </p:animMotion>
                                  </p:childTnLst>
                                </p:cTn>
                              </p:par>
                              <p:par>
                                <p:cTn id="27" presetID="35" presetClass="path" presetSubtype="0" accel="50000" decel="50000" fill="hold" nodeType="withEffect">
                                  <p:stCondLst>
                                    <p:cond delay="0"/>
                                  </p:stCondLst>
                                  <p:childTnLst>
                                    <p:animMotion origin="layout" path="M -1.875E-6 4.44444E-6 L -0.01185 -0.00093 " pathEditMode="relative" rAng="0" ptsTypes="AA">
                                      <p:cBhvr>
                                        <p:cTn id="28" dur="6000" fill="hold"/>
                                        <p:tgtEl>
                                          <p:spTgt spid="23"/>
                                        </p:tgtEl>
                                        <p:attrNameLst>
                                          <p:attrName>ppt_x</p:attrName>
                                          <p:attrName>ppt_y</p:attrName>
                                        </p:attrNameLst>
                                      </p:cBhvr>
                                      <p:rCtr x="-599" y="-46"/>
                                    </p:animMotion>
                                  </p:childTnLst>
                                </p:cTn>
                              </p:par>
                              <p:par>
                                <p:cTn id="29" presetID="35" presetClass="path" presetSubtype="0" accel="50000" decel="50000" fill="hold" nodeType="withEffect">
                                  <p:stCondLst>
                                    <p:cond delay="0"/>
                                  </p:stCondLst>
                                  <p:childTnLst>
                                    <p:animMotion origin="layout" path="M 0.03841 -0.01945 L -2.08333E-6 2.22222E-6 " pathEditMode="relative" rAng="0" ptsTypes="AA">
                                      <p:cBhvr>
                                        <p:cTn id="30" dur="6000" fill="hold"/>
                                        <p:tgtEl>
                                          <p:spTgt spid="21"/>
                                        </p:tgtEl>
                                        <p:attrNameLst>
                                          <p:attrName>ppt_x</p:attrName>
                                          <p:attrName>ppt_y</p:attrName>
                                        </p:attrNameLst>
                                      </p:cBhvr>
                                      <p:rCtr x="-1927" y="972"/>
                                    </p:animMotion>
                                  </p:childTnLst>
                                </p:cTn>
                              </p:par>
                              <p:par>
                                <p:cTn id="31" presetID="35" presetClass="path" presetSubtype="0" accel="50000" decel="50000" fill="hold" nodeType="withEffect">
                                  <p:stCondLst>
                                    <p:cond delay="0"/>
                                  </p:stCondLst>
                                  <p:childTnLst>
                                    <p:animMotion origin="layout" path="M 1.1567E-6 3.33333E-6 L -0.0452 -0.0007 " pathEditMode="relative" rAng="0" ptsTypes="AA">
                                      <p:cBhvr>
                                        <p:cTn id="32" dur="6000" fill="hold"/>
                                        <p:tgtEl>
                                          <p:spTgt spid="29"/>
                                        </p:tgtEl>
                                        <p:attrNameLst>
                                          <p:attrName>ppt_x</p:attrName>
                                          <p:attrName>ppt_y</p:attrName>
                                        </p:attrNameLst>
                                      </p:cBhvr>
                                      <p:rCtr x="-2267" y="-46"/>
                                    </p:animMotion>
                                  </p:childTnLst>
                                </p:cTn>
                              </p:par>
                              <p:par>
                                <p:cTn id="33" presetID="63" presetClass="path" presetSubtype="0" accel="50000" decel="50000" fill="hold" nodeType="withEffect">
                                  <p:stCondLst>
                                    <p:cond delay="0"/>
                                  </p:stCondLst>
                                  <p:childTnLst>
                                    <p:animMotion origin="layout" path="M 1.91592E-6 0 L 0.04933 0.00023 " pathEditMode="relative" rAng="0" ptsTypes="AA">
                                      <p:cBhvr>
                                        <p:cTn id="34" dur="6000" fill="hold"/>
                                        <p:tgtEl>
                                          <p:spTgt spid="11"/>
                                        </p:tgtEl>
                                        <p:attrNameLst>
                                          <p:attrName>ppt_x</p:attrName>
                                          <p:attrName>ppt_y</p:attrName>
                                        </p:attrNameLst>
                                      </p:cBhvr>
                                      <p:rCtr x="2460" y="0"/>
                                    </p:animMotion>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rallelogram 13"/>
          <p:cNvSpPr/>
          <p:nvPr/>
        </p:nvSpPr>
        <p:spPr>
          <a:xfrm>
            <a:off x="-6163551" y="-316409"/>
            <a:ext cx="7474953" cy="7255445"/>
          </a:xfrm>
          <a:prstGeom prst="parallelogram">
            <a:avLst/>
          </a:prstGeom>
          <a:solidFill>
            <a:schemeClr val="dk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extBox 6"/>
          <p:cNvSpPr txBox="1"/>
          <p:nvPr/>
        </p:nvSpPr>
        <p:spPr>
          <a:xfrm>
            <a:off x="405961" y="513497"/>
            <a:ext cx="3452648" cy="646331"/>
          </a:xfrm>
          <a:prstGeom prst="rect">
            <a:avLst/>
          </a:prstGeom>
          <a:noFill/>
        </p:spPr>
        <p:txBody>
          <a:bodyPr wrap="square" rtlCol="0">
            <a:spAutoFit/>
          </a:bodyPr>
          <a:lstStyle/>
          <a:p>
            <a:pPr algn="ctr"/>
            <a:r>
              <a:rPr lang="en-US" sz="3600" dirty="0" smtClean="0">
                <a:solidFill>
                  <a:schemeClr val="bg1"/>
                </a:solidFill>
                <a:latin typeface="Zilla Slab Medium" pitchFamily="50" charset="0"/>
                <a:ea typeface="Zilla Slab Medium" pitchFamily="50" charset="0"/>
              </a:rPr>
              <a:t>Two-Day Event</a:t>
            </a:r>
            <a:endParaRPr lang="en-US" sz="3600" dirty="0">
              <a:solidFill>
                <a:schemeClr val="bg1"/>
              </a:solidFill>
              <a:latin typeface="Zilla Slab Medium" pitchFamily="50" charset="0"/>
              <a:ea typeface="Zilla Slab Medium" pitchFamily="50" charset="0"/>
            </a:endParaRPr>
          </a:p>
        </p:txBody>
      </p:sp>
      <p:sp>
        <p:nvSpPr>
          <p:cNvPr id="13" name="Right Triangle 12"/>
          <p:cNvSpPr/>
          <p:nvPr/>
        </p:nvSpPr>
        <p:spPr>
          <a:xfrm>
            <a:off x="-102478" y="6846771"/>
            <a:ext cx="7922173" cy="3304556"/>
          </a:xfrm>
          <a:prstGeom prst="rtTriangle">
            <a:avLst/>
          </a:prstGeom>
          <a:solidFill>
            <a:srgbClr val="0D78D1">
              <a:alpha val="7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377AE"/>
              </a:solidFill>
            </a:endParaRPr>
          </a:p>
        </p:txBody>
      </p:sp>
      <p:sp>
        <p:nvSpPr>
          <p:cNvPr id="9" name="TextBox 8"/>
          <p:cNvSpPr txBox="1"/>
          <p:nvPr/>
        </p:nvSpPr>
        <p:spPr>
          <a:xfrm>
            <a:off x="6369395" y="1207390"/>
            <a:ext cx="5423211" cy="2862322"/>
          </a:xfrm>
          <a:prstGeom prst="rect">
            <a:avLst/>
          </a:prstGeom>
          <a:noFill/>
        </p:spPr>
        <p:txBody>
          <a:bodyPr wrap="square" rtlCol="0">
            <a:spAutoFit/>
          </a:bodyPr>
          <a:lstStyle/>
          <a:p>
            <a:r>
              <a:rPr lang="en-US" sz="3600" b="1" dirty="0" smtClean="0">
                <a:latin typeface="Arial Narrow" panose="020B0606020202030204" pitchFamily="34" charset="0"/>
              </a:rPr>
              <a:t>With an Aim to provide you a basic Training by organizing Hands-on Session on</a:t>
            </a:r>
          </a:p>
          <a:p>
            <a:r>
              <a:rPr lang="en-US" sz="3600" b="1" dirty="0" smtClean="0">
                <a:latin typeface="Arial Narrow" panose="020B0606020202030204" pitchFamily="34" charset="0"/>
              </a:rPr>
              <a:t>Various technology during the Session.</a:t>
            </a:r>
          </a:p>
        </p:txBody>
      </p:sp>
      <p:sp>
        <p:nvSpPr>
          <p:cNvPr id="8" name="TextBox 7"/>
          <p:cNvSpPr txBox="1"/>
          <p:nvPr/>
        </p:nvSpPr>
        <p:spPr>
          <a:xfrm>
            <a:off x="227550" y="5920251"/>
            <a:ext cx="3556166" cy="400110"/>
          </a:xfrm>
          <a:prstGeom prst="rect">
            <a:avLst/>
          </a:prstGeom>
          <a:noFill/>
        </p:spPr>
        <p:txBody>
          <a:bodyPr wrap="none" rtlCol="0">
            <a:spAutoFit/>
          </a:bodyPr>
          <a:lstStyle/>
          <a:p>
            <a:r>
              <a:rPr lang="en-US" sz="2000" dirty="0" smtClean="0">
                <a:solidFill>
                  <a:schemeClr val="bg1"/>
                </a:solidFill>
                <a:latin typeface="Zilla Slab Medium" pitchFamily="50" charset="0"/>
                <a:ea typeface="Zilla Slab Medium" pitchFamily="50" charset="0"/>
              </a:rPr>
              <a:t>Lovely Professional University</a:t>
            </a:r>
            <a:endParaRPr lang="en-US" sz="2000" dirty="0">
              <a:solidFill>
                <a:schemeClr val="bg1"/>
              </a:solidFill>
              <a:latin typeface="Zilla Slab Medium" pitchFamily="50" charset="0"/>
              <a:ea typeface="Zilla Slab Medium" pitchFamily="50" charset="0"/>
            </a:endParaRPr>
          </a:p>
        </p:txBody>
      </p:sp>
      <p:sp>
        <p:nvSpPr>
          <p:cNvPr id="16" name="TextBox 15"/>
          <p:cNvSpPr txBox="1"/>
          <p:nvPr/>
        </p:nvSpPr>
        <p:spPr>
          <a:xfrm>
            <a:off x="514044" y="1159828"/>
            <a:ext cx="2339309" cy="400110"/>
          </a:xfrm>
          <a:prstGeom prst="rect">
            <a:avLst/>
          </a:prstGeom>
          <a:noFill/>
        </p:spPr>
        <p:txBody>
          <a:bodyPr wrap="square" rtlCol="0">
            <a:spAutoFit/>
          </a:bodyPr>
          <a:lstStyle/>
          <a:p>
            <a:r>
              <a:rPr lang="en-US" sz="2000" dirty="0" smtClean="0">
                <a:solidFill>
                  <a:schemeClr val="bg1"/>
                </a:solidFill>
                <a:latin typeface="Zilla Slab Light" pitchFamily="50" charset="0"/>
                <a:ea typeface="Zilla Slab Light" pitchFamily="50" charset="0"/>
              </a:rPr>
              <a:t>23</a:t>
            </a:r>
            <a:r>
              <a:rPr lang="en-US" sz="2000" baseline="30000" dirty="0" smtClean="0">
                <a:solidFill>
                  <a:schemeClr val="bg1"/>
                </a:solidFill>
                <a:latin typeface="Zilla Slab Light" pitchFamily="50" charset="0"/>
                <a:ea typeface="Zilla Slab Light" pitchFamily="50" charset="0"/>
              </a:rPr>
              <a:t>rd</a:t>
            </a:r>
            <a:r>
              <a:rPr lang="en-US" sz="2000" dirty="0" smtClean="0">
                <a:solidFill>
                  <a:schemeClr val="bg1"/>
                </a:solidFill>
                <a:latin typeface="Zilla Slab Light" pitchFamily="50" charset="0"/>
                <a:ea typeface="Zilla Slab Light" pitchFamily="50" charset="0"/>
              </a:rPr>
              <a:t>  &amp; 24</a:t>
            </a:r>
            <a:r>
              <a:rPr lang="en-US" sz="2000" baseline="30000" dirty="0" smtClean="0">
                <a:solidFill>
                  <a:schemeClr val="bg1"/>
                </a:solidFill>
                <a:latin typeface="Zilla Slab Light" pitchFamily="50" charset="0"/>
                <a:ea typeface="Zilla Slab Light" pitchFamily="50" charset="0"/>
              </a:rPr>
              <a:t>th</a:t>
            </a:r>
            <a:r>
              <a:rPr lang="en-US" sz="2000" dirty="0" smtClean="0">
                <a:solidFill>
                  <a:schemeClr val="bg1"/>
                </a:solidFill>
                <a:latin typeface="Zilla Slab Light" pitchFamily="50" charset="0"/>
                <a:ea typeface="Zilla Slab Light" pitchFamily="50" charset="0"/>
              </a:rPr>
              <a:t> March</a:t>
            </a:r>
            <a:endParaRPr lang="en-US" sz="2000" dirty="0">
              <a:solidFill>
                <a:schemeClr val="bg1"/>
              </a:solidFill>
              <a:latin typeface="Zilla Slab Light" pitchFamily="50" charset="0"/>
              <a:ea typeface="Zilla Slab Light" pitchFamily="50" charset="0"/>
            </a:endParaRPr>
          </a:p>
        </p:txBody>
      </p:sp>
      <p:sp>
        <p:nvSpPr>
          <p:cNvPr id="17" name="TextBox 16"/>
          <p:cNvSpPr txBox="1"/>
          <p:nvPr/>
        </p:nvSpPr>
        <p:spPr>
          <a:xfrm>
            <a:off x="514044" y="1413617"/>
            <a:ext cx="2822027" cy="369332"/>
          </a:xfrm>
          <a:prstGeom prst="rect">
            <a:avLst/>
          </a:prstGeom>
          <a:noFill/>
        </p:spPr>
        <p:txBody>
          <a:bodyPr wrap="square" rtlCol="0">
            <a:spAutoFit/>
          </a:bodyPr>
          <a:lstStyle/>
          <a:p>
            <a:r>
              <a:rPr lang="en-US" dirty="0" smtClean="0">
                <a:solidFill>
                  <a:schemeClr val="bg1"/>
                </a:solidFill>
                <a:latin typeface="Zilla Slab Light" pitchFamily="50" charset="0"/>
                <a:ea typeface="Zilla Slab Light" pitchFamily="50" charset="0"/>
                <a:cs typeface="Arial Unicode MS" panose="020B0604020202020204" pitchFamily="34" charset="-128"/>
              </a:rPr>
              <a:t>10 AM  -  4 PM</a:t>
            </a:r>
            <a:endParaRPr lang="en-US" dirty="0">
              <a:solidFill>
                <a:schemeClr val="bg1"/>
              </a:solidFill>
              <a:latin typeface="Zilla Slab Light" pitchFamily="50" charset="0"/>
              <a:ea typeface="Zilla Slab Light" pitchFamily="50" charset="0"/>
              <a:cs typeface="Arial Unicode MS" panose="020B0604020202020204" pitchFamily="34" charset="-128"/>
            </a:endParaRPr>
          </a:p>
        </p:txBody>
      </p:sp>
      <p:sp>
        <p:nvSpPr>
          <p:cNvPr id="18" name="TextBox 17"/>
          <p:cNvSpPr txBox="1"/>
          <p:nvPr/>
        </p:nvSpPr>
        <p:spPr>
          <a:xfrm>
            <a:off x="227550" y="6223650"/>
            <a:ext cx="2136290" cy="369332"/>
          </a:xfrm>
          <a:prstGeom prst="rect">
            <a:avLst/>
          </a:prstGeom>
          <a:noFill/>
        </p:spPr>
        <p:txBody>
          <a:bodyPr wrap="none" rtlCol="0">
            <a:spAutoFit/>
          </a:bodyPr>
          <a:lstStyle/>
          <a:p>
            <a:r>
              <a:rPr lang="en-US" b="1" dirty="0" smtClean="0">
                <a:solidFill>
                  <a:schemeClr val="bg1"/>
                </a:solidFill>
                <a:latin typeface="Zilla Slab Light" pitchFamily="50" charset="0"/>
                <a:ea typeface="Zilla Slab Light" pitchFamily="50" charset="0"/>
              </a:rPr>
              <a:t>Venue</a:t>
            </a:r>
            <a:r>
              <a:rPr lang="en-US" dirty="0" smtClean="0">
                <a:solidFill>
                  <a:schemeClr val="bg1"/>
                </a:solidFill>
                <a:latin typeface="Zilla Slab Light" pitchFamily="50" charset="0"/>
                <a:ea typeface="Zilla Slab Light" pitchFamily="50" charset="0"/>
              </a:rPr>
              <a:t>: Block 25-101</a:t>
            </a:r>
            <a:endParaRPr lang="en-US" dirty="0">
              <a:solidFill>
                <a:schemeClr val="bg1"/>
              </a:solidFill>
              <a:latin typeface="Zilla Slab Light" pitchFamily="50" charset="0"/>
              <a:ea typeface="Zilla Slab Light" pitchFamily="50" charset="0"/>
            </a:endParaRPr>
          </a:p>
        </p:txBody>
      </p:sp>
      <p:sp>
        <p:nvSpPr>
          <p:cNvPr id="19" name="Rectangle 18"/>
          <p:cNvSpPr/>
          <p:nvPr/>
        </p:nvSpPr>
        <p:spPr>
          <a:xfrm>
            <a:off x="5362309" y="1072603"/>
            <a:ext cx="1007086" cy="348061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82495626"/>
      </p:ext>
    </p:extLst>
  </p:cSld>
  <p:clrMapOvr>
    <a:masterClrMapping/>
  </p:clrMapOvr>
  <mc:AlternateContent xmlns:mc="http://schemas.openxmlformats.org/markup-compatibility/2006" xmlns:p14="http://schemas.microsoft.com/office/powerpoint/2010/main">
    <mc:Choice Requires="p14">
      <p:transition spd="slow" p14:dur="225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66667E-6 -3.7037E-7 L 0.35026 -0.00417 " pathEditMode="relative" rAng="0" ptsTypes="AA">
                                      <p:cBhvr>
                                        <p:cTn id="6" dur="2000" fill="hold"/>
                                        <p:tgtEl>
                                          <p:spTgt spid="14"/>
                                        </p:tgtEl>
                                        <p:attrNameLst>
                                          <p:attrName>ppt_x</p:attrName>
                                          <p:attrName>ppt_y</p:attrName>
                                        </p:attrNameLst>
                                      </p:cBhvr>
                                      <p:rCtr x="17513" y="-208"/>
                                    </p:animMotion>
                                  </p:childTnLst>
                                </p:cTn>
                              </p:par>
                              <p:par>
                                <p:cTn id="7" presetID="64" presetClass="path" presetSubtype="0" accel="50000" decel="50000" fill="hold" grpId="0" nodeType="withEffect">
                                  <p:stCondLst>
                                    <p:cond delay="400"/>
                                  </p:stCondLst>
                                  <p:childTnLst>
                                    <p:animMotion origin="layout" path="M 3.75E-6 -1.85185E-6 L 0.00013 -0.37222 " pathEditMode="relative" rAng="0" ptsTypes="AA">
                                      <p:cBhvr>
                                        <p:cTn id="8" dur="1600" fill="hold"/>
                                        <p:tgtEl>
                                          <p:spTgt spid="13"/>
                                        </p:tgtEl>
                                        <p:attrNameLst>
                                          <p:attrName>ppt_x</p:attrName>
                                          <p:attrName>ppt_y</p:attrName>
                                        </p:attrNameLst>
                                      </p:cBhvr>
                                      <p:rCtr x="0" y="-18611"/>
                                    </p:animMotion>
                                  </p:childTnLst>
                                </p:cTn>
                              </p:par>
                              <p:par>
                                <p:cTn id="9" presetID="22" presetClass="entr" presetSubtype="4" fill="hold" grpId="0" nodeType="withEffect">
                                  <p:stCondLst>
                                    <p:cond delay="120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22" presetClass="entr" presetSubtype="1" fill="hold" grpId="0" nodeType="withEffect">
                                  <p:stCondLst>
                                    <p:cond delay="120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22" presetClass="entr" presetSubtype="1" fill="hold" grpId="0" nodeType="withEffect">
                                  <p:stCondLst>
                                    <p:cond delay="130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par>
                                <p:cTn id="18" presetID="22" presetClass="entr" presetSubtype="4" fill="hold" grpId="0" nodeType="withEffect">
                                  <p:stCondLst>
                                    <p:cond delay="130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120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12" presetClass="entr" presetSubtype="8" fill="hold" grpId="0" nodeType="withEffect">
                                  <p:stCondLst>
                                    <p:cond delay="13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ppt_x</p:attrName>
                                        </p:attrNameLst>
                                      </p:cBhvr>
                                      <p:tavLst>
                                        <p:tav tm="0">
                                          <p:val>
                                            <p:strVal val="#ppt_x-#ppt_w*1.125000"/>
                                          </p:val>
                                        </p:tav>
                                        <p:tav tm="100000">
                                          <p:val>
                                            <p:strVal val="#ppt_x"/>
                                          </p:val>
                                        </p:tav>
                                      </p:tavLst>
                                    </p:anim>
                                    <p:animEffect transition="in" filter="wipe(righ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13" grpId="0" animBg="1"/>
      <p:bldP spid="9" grpId="0"/>
      <p:bldP spid="8" grpId="0"/>
      <p:bldP spid="16" grpId="0"/>
      <p:bldP spid="17" grpId="0"/>
      <p:bldP spid="1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1713</TotalTime>
  <Words>429</Words>
  <Application>Microsoft Office PowerPoint</Application>
  <PresentationFormat>Custom</PresentationFormat>
  <Paragraphs>49</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kartik tyagi</dc:creator>
  <cp:lastModifiedBy>Malkit</cp:lastModifiedBy>
  <cp:revision>144</cp:revision>
  <dcterms:created xsi:type="dcterms:W3CDTF">2019-02-18T16:24:02Z</dcterms:created>
  <dcterms:modified xsi:type="dcterms:W3CDTF">2019-03-18T19:55:02Z</dcterms:modified>
</cp:coreProperties>
</file>